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8.xml" ContentType="application/vnd.openxmlformats-officedocument.presentationml.notesSlide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comments/comment4.xml" ContentType="application/vnd.openxmlformats-officedocument.presentationml.comment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05" r:id="rId1"/>
  </p:sldMasterIdLst>
  <p:notesMasterIdLst>
    <p:notesMasterId r:id="rId29"/>
  </p:notesMasterIdLst>
  <p:handoutMasterIdLst>
    <p:handoutMasterId r:id="rId30"/>
  </p:handoutMasterIdLst>
  <p:sldIdLst>
    <p:sldId id="378" r:id="rId2"/>
    <p:sldId id="424" r:id="rId3"/>
    <p:sldId id="425" r:id="rId4"/>
    <p:sldId id="427" r:id="rId5"/>
    <p:sldId id="429" r:id="rId6"/>
    <p:sldId id="430" r:id="rId7"/>
    <p:sldId id="431" r:id="rId8"/>
    <p:sldId id="428" r:id="rId9"/>
    <p:sldId id="432" r:id="rId10"/>
    <p:sldId id="433" r:id="rId11"/>
    <p:sldId id="435" r:id="rId12"/>
    <p:sldId id="436" r:id="rId13"/>
    <p:sldId id="437" r:id="rId14"/>
    <p:sldId id="438" r:id="rId15"/>
    <p:sldId id="440" r:id="rId16"/>
    <p:sldId id="441" r:id="rId17"/>
    <p:sldId id="442" r:id="rId18"/>
    <p:sldId id="434" r:id="rId19"/>
    <p:sldId id="443" r:id="rId20"/>
    <p:sldId id="444" r:id="rId21"/>
    <p:sldId id="445" r:id="rId22"/>
    <p:sldId id="446" r:id="rId23"/>
    <p:sldId id="447" r:id="rId24"/>
    <p:sldId id="448" r:id="rId25"/>
    <p:sldId id="449" r:id="rId26"/>
    <p:sldId id="451" r:id="rId27"/>
    <p:sldId id="450" r:id="rId28"/>
  </p:sldIdLst>
  <p:sldSz cx="12192000" cy="6858000"/>
  <p:notesSz cx="6858000" cy="9144000"/>
  <p:defaultTextStyle>
    <a:defPPr rtl="0">
      <a:defRPr lang="en-GB"/>
    </a:defPPr>
    <a:lvl1pPr marL="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65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3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95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66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825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99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155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32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Balance" id="{705054ED-DB56-FA4C-BB16-D35BDEFFF4C1}">
          <p14:sldIdLst>
            <p14:sldId id="378"/>
            <p14:sldId id="424"/>
            <p14:sldId id="425"/>
            <p14:sldId id="427"/>
            <p14:sldId id="429"/>
            <p14:sldId id="430"/>
            <p14:sldId id="431"/>
            <p14:sldId id="428"/>
            <p14:sldId id="432"/>
            <p14:sldId id="433"/>
            <p14:sldId id="435"/>
            <p14:sldId id="436"/>
            <p14:sldId id="437"/>
            <p14:sldId id="438"/>
            <p14:sldId id="440"/>
            <p14:sldId id="441"/>
            <p14:sldId id="442"/>
            <p14:sldId id="434"/>
            <p14:sldId id="443"/>
            <p14:sldId id="444"/>
            <p14:sldId id="445"/>
            <p14:sldId id="446"/>
            <p14:sldId id="447"/>
            <p14:sldId id="448"/>
            <p14:sldId id="449"/>
            <p14:sldId id="451"/>
            <p14:sldId id="45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37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Louise Hartmann" initials="LH" lastIdx="4" clrIdx="0"/>
  <p:cmAuthor id="1" name="Lise Thorup-Pedersen" initials="LTP" lastIdx="0" clrIdx="1"/>
  <p:cmAuthor id="2" name="estefania ruiz arenaza" initials="era" lastIdx="7" clrIdx="2">
    <p:extLst>
      <p:ext uri="{19B8F6BF-5375-455C-9EA6-DF929625EA0E}">
        <p15:presenceInfo xmlns:p15="http://schemas.microsoft.com/office/powerpoint/2012/main" userId="ffc9582043c8563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E9695"/>
    <a:srgbClr val="DF6752"/>
    <a:srgbClr val="9DB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llemlayout 2 - Markering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528" autoAdjust="0"/>
    <p:restoredTop sz="95232" autoAdjust="0"/>
  </p:normalViewPr>
  <p:slideViewPr>
    <p:cSldViewPr snapToGrid="0" snapToObjects="1">
      <p:cViewPr varScale="1">
        <p:scale>
          <a:sx n="82" d="100"/>
          <a:sy n="82" d="100"/>
        </p:scale>
        <p:origin x="557" y="58"/>
      </p:cViewPr>
      <p:guideLst>
        <p:guide orient="horz" pos="2160"/>
        <p:guide pos="3840"/>
        <p:guide pos="37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 showGuides="1">
      <p:cViewPr varScale="1">
        <p:scale>
          <a:sx n="96" d="100"/>
          <a:sy n="96" d="100"/>
        </p:scale>
        <p:origin x="3642" y="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35" Type="http://schemas.openxmlformats.org/officeDocument/2006/relationships/tableStyles" Target="tableStyle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01-08T14:32:39.106" idx="5">
    <p:pos x="6820" y="-583"/>
    <p:text>file:///C:/Users/estef/Downloads/se_technical_bypass_diode_effect_in_shading.pdf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01-08T18:10:26.653" idx="6">
    <p:pos x="7060" y="218"/>
    <p:text>Reference:</p:text>
    <p:extLst>
      <p:ext uri="{C676402C-5697-4E1C-873F-D02D1690AC5C}">
        <p15:threadingInfo xmlns:p15="http://schemas.microsoft.com/office/powerpoint/2012/main" timeZoneBias="-60"/>
      </p:ext>
    </p:extLst>
  </p:cm>
  <p:cm authorId="2" dt="2019-01-08T18:10:37.338" idx="7">
    <p:pos x="7060" y="314"/>
    <p:text>http://www.iitk.ac.in/npsc/Papers/NPSC2012/papers/12118.pdf</p:text>
    <p:extLst>
      <p:ext uri="{C676402C-5697-4E1C-873F-D02D1690AC5C}">
        <p15:threadingInfo xmlns:p15="http://schemas.microsoft.com/office/powerpoint/2012/main" timeZoneBias="-60">
          <p15:parentCm authorId="2" idx="6"/>
        </p15:threadingInfo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01-08T18:10:26.653" idx="6">
    <p:pos x="7060" y="218"/>
    <p:text>Reference:</p:text>
    <p:extLst>
      <p:ext uri="{C676402C-5697-4E1C-873F-D02D1690AC5C}">
        <p15:threadingInfo xmlns:p15="http://schemas.microsoft.com/office/powerpoint/2012/main" timeZoneBias="-60"/>
      </p:ext>
    </p:extLst>
  </p:cm>
  <p:cm authorId="2" dt="2019-01-08T18:10:37.338" idx="7">
    <p:pos x="7060" y="314"/>
    <p:text>http://www.iitk.ac.in/npsc/Papers/NPSC2012/papers/12118.pdf</p:text>
    <p:extLst>
      <p:ext uri="{C676402C-5697-4E1C-873F-D02D1690AC5C}">
        <p15:threadingInfo xmlns:p15="http://schemas.microsoft.com/office/powerpoint/2012/main" timeZoneBias="-60">
          <p15:parentCm authorId="2" idx="6"/>
        </p15:threadingInfo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01-08T18:10:26.653" idx="6">
    <p:pos x="7060" y="218"/>
    <p:text>Reference:</p:text>
    <p:extLst>
      <p:ext uri="{C676402C-5697-4E1C-873F-D02D1690AC5C}">
        <p15:threadingInfo xmlns:p15="http://schemas.microsoft.com/office/powerpoint/2012/main" timeZoneBias="-60"/>
      </p:ext>
    </p:extLst>
  </p:cm>
  <p:cm authorId="2" dt="2019-01-08T18:10:37.338" idx="7">
    <p:pos x="7060" y="314"/>
    <p:text>http://www.iitk.ac.in/npsc/Papers/NPSC2012/papers/12118.pdf</p:text>
    <p:extLst>
      <p:ext uri="{C676402C-5697-4E1C-873F-D02D1690AC5C}">
        <p15:threadingInfo xmlns:p15="http://schemas.microsoft.com/office/powerpoint/2012/main" timeZoneBias="-60">
          <p15:parentCm authorId="2" idx="6"/>
        </p15:threadingInfo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r>
              <a:rPr lang="en-US"/>
              <a:t>10/25/2017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9E1DC8B-0A09-DC4E-ABCE-FAAA12F0302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57494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r>
              <a:rPr lang="en-US"/>
              <a:t>10/25/2017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3" rtl="0"/>
            <a:r>
              <a:rPr lang="en-GB"/>
              <a:t>Fourth level</a:t>
            </a:r>
          </a:p>
          <a:p>
            <a:pPr lvl="4" rtl="0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C896355-3DDC-9949-861F-AD0908BFCC2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776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9239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200" spc="300" dirty="0" err="1"/>
              <a:t>with</a:t>
            </a:r>
            <a:r>
              <a:rPr lang="de-DE" sz="1200" spc="300" dirty="0"/>
              <a:t> strong </a:t>
            </a:r>
            <a:r>
              <a:rPr lang="de-DE" sz="1200" spc="300" dirty="0" err="1"/>
              <a:t>temperature</a:t>
            </a:r>
            <a:r>
              <a:rPr lang="de-DE" sz="1200" spc="300" dirty="0"/>
              <a:t> </a:t>
            </a:r>
            <a:r>
              <a:rPr lang="de-DE" sz="1200" spc="300" dirty="0" err="1"/>
              <a:t>fluctuation</a:t>
            </a:r>
            <a:r>
              <a:rPr lang="de-DE" sz="1200" spc="300" dirty="0"/>
              <a:t> </a:t>
            </a:r>
            <a:r>
              <a:rPr lang="de-DE" sz="1200" spc="300" dirty="0" err="1"/>
              <a:t>the</a:t>
            </a:r>
            <a:r>
              <a:rPr lang="de-DE" sz="1200" spc="300" dirty="0"/>
              <a:t> </a:t>
            </a:r>
            <a:r>
              <a:rPr lang="de-DE" sz="1200" spc="300" dirty="0" err="1"/>
              <a:t>assumption</a:t>
            </a:r>
            <a:r>
              <a:rPr lang="de-DE" sz="1200" spc="300" dirty="0"/>
              <a:t> </a:t>
            </a:r>
            <a:r>
              <a:rPr lang="de-DE" sz="1200" spc="300" dirty="0" err="1"/>
              <a:t>of</a:t>
            </a:r>
            <a:r>
              <a:rPr lang="de-DE" sz="1200" spc="300" dirty="0"/>
              <a:t>  linear </a:t>
            </a:r>
            <a:r>
              <a:rPr lang="de-DE" sz="1200" spc="300" dirty="0" err="1"/>
              <a:t>dependence</a:t>
            </a:r>
            <a:r>
              <a:rPr lang="de-DE" sz="1200" spc="300" dirty="0"/>
              <a:t> </a:t>
            </a:r>
            <a:r>
              <a:rPr lang="de-DE" sz="1200" spc="300" dirty="0" err="1"/>
              <a:t>is</a:t>
            </a:r>
            <a:r>
              <a:rPr lang="de-DE" sz="1200" spc="300" dirty="0"/>
              <a:t> no </a:t>
            </a:r>
            <a:r>
              <a:rPr lang="de-DE" sz="1200" spc="300" dirty="0" err="1"/>
              <a:t>longer</a:t>
            </a:r>
            <a:r>
              <a:rPr lang="de-DE" sz="1200" spc="300" dirty="0"/>
              <a:t> valid </a:t>
            </a:r>
          </a:p>
          <a:p>
            <a:endParaRPr lang="de-DE" sz="1200" spc="300" dirty="0"/>
          </a:p>
          <a:p>
            <a:r>
              <a:rPr lang="de-DE" sz="1200" spc="300" dirty="0" err="1"/>
              <a:t>For</a:t>
            </a:r>
            <a:r>
              <a:rPr lang="de-DE" sz="1200" spc="300" dirty="0"/>
              <a:t> a partial </a:t>
            </a:r>
            <a:r>
              <a:rPr lang="de-DE" sz="1200" spc="300" dirty="0" err="1"/>
              <a:t>shaded</a:t>
            </a:r>
            <a:r>
              <a:rPr lang="de-DE" sz="1200" spc="300" dirty="0"/>
              <a:t> PV </a:t>
            </a:r>
            <a:r>
              <a:rPr lang="de-DE" sz="1200" spc="300" dirty="0" err="1"/>
              <a:t>panel</a:t>
            </a:r>
            <a:r>
              <a:rPr lang="de-DE" sz="1200" spc="300" dirty="0"/>
              <a:t> </a:t>
            </a:r>
            <a:r>
              <a:rPr lang="de-DE" sz="1200" spc="300" dirty="0" err="1"/>
              <a:t>the</a:t>
            </a:r>
            <a:r>
              <a:rPr lang="de-DE" sz="1200" spc="300" dirty="0"/>
              <a:t> P-V </a:t>
            </a:r>
            <a:r>
              <a:rPr lang="de-DE" sz="1200" spc="300" dirty="0" err="1"/>
              <a:t>curve</a:t>
            </a:r>
            <a:r>
              <a:rPr lang="de-DE" sz="1200" spc="300" dirty="0"/>
              <a:t> </a:t>
            </a:r>
            <a:r>
              <a:rPr lang="de-DE" sz="1200" spc="300" dirty="0" err="1"/>
              <a:t>has</a:t>
            </a:r>
            <a:r>
              <a:rPr lang="de-DE" sz="1200" spc="300" dirty="0"/>
              <a:t> </a:t>
            </a:r>
            <a:r>
              <a:rPr lang="de-DE" sz="1200" spc="300" dirty="0" err="1"/>
              <a:t>got</a:t>
            </a:r>
            <a:r>
              <a:rPr lang="de-DE" sz="1200" spc="300" dirty="0"/>
              <a:t> multiple </a:t>
            </a:r>
            <a:r>
              <a:rPr lang="de-DE" sz="1200" spc="300" dirty="0" err="1"/>
              <a:t>local</a:t>
            </a:r>
            <a:r>
              <a:rPr lang="de-DE" sz="1200" spc="300" dirty="0"/>
              <a:t> </a:t>
            </a:r>
            <a:r>
              <a:rPr lang="de-DE" sz="1200" spc="300" dirty="0" err="1"/>
              <a:t>maxima</a:t>
            </a:r>
            <a:r>
              <a:rPr lang="de-DE" sz="1200" spc="300" dirty="0"/>
              <a:t> and </a:t>
            </a:r>
            <a:r>
              <a:rPr lang="de-DE" sz="1200" spc="300" dirty="0" err="1"/>
              <a:t>the</a:t>
            </a:r>
            <a:r>
              <a:rPr lang="de-DE" sz="1200" spc="300" dirty="0"/>
              <a:t> </a:t>
            </a:r>
            <a:r>
              <a:rPr lang="de-DE" sz="1200" spc="300" dirty="0" err="1"/>
              <a:t>method</a:t>
            </a:r>
            <a:r>
              <a:rPr lang="de-DE" sz="1200" spc="300" dirty="0"/>
              <a:t> </a:t>
            </a:r>
            <a:r>
              <a:rPr lang="de-DE" sz="1200" spc="300" dirty="0" err="1"/>
              <a:t>can‘t</a:t>
            </a:r>
            <a:r>
              <a:rPr lang="de-DE" sz="1200" spc="300" dirty="0"/>
              <a:t> handle </a:t>
            </a:r>
            <a:r>
              <a:rPr lang="de-DE" sz="1200" spc="300" dirty="0" err="1"/>
              <a:t>this</a:t>
            </a:r>
            <a:endParaRPr lang="de-DE" sz="1200" spc="300" dirty="0"/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5556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754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2681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1472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7083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15539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43596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2101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200" spc="300" dirty="0" err="1"/>
              <a:t>with</a:t>
            </a:r>
            <a:r>
              <a:rPr lang="de-DE" sz="1200" spc="300" dirty="0"/>
              <a:t> strong </a:t>
            </a:r>
            <a:r>
              <a:rPr lang="de-DE" sz="1200" spc="300" dirty="0" err="1"/>
              <a:t>temperature</a:t>
            </a:r>
            <a:r>
              <a:rPr lang="de-DE" sz="1200" spc="300" dirty="0"/>
              <a:t> </a:t>
            </a:r>
            <a:r>
              <a:rPr lang="de-DE" sz="1200" spc="300" dirty="0" err="1"/>
              <a:t>fluctuation</a:t>
            </a:r>
            <a:r>
              <a:rPr lang="de-DE" sz="1200" spc="300" dirty="0"/>
              <a:t> </a:t>
            </a:r>
            <a:r>
              <a:rPr lang="de-DE" sz="1200" spc="300" dirty="0" err="1"/>
              <a:t>the</a:t>
            </a:r>
            <a:r>
              <a:rPr lang="de-DE" sz="1200" spc="300" dirty="0"/>
              <a:t> </a:t>
            </a:r>
            <a:r>
              <a:rPr lang="de-DE" sz="1200" spc="300" dirty="0" err="1"/>
              <a:t>assumption</a:t>
            </a:r>
            <a:r>
              <a:rPr lang="de-DE" sz="1200" spc="300" dirty="0"/>
              <a:t> </a:t>
            </a:r>
            <a:r>
              <a:rPr lang="de-DE" sz="1200" spc="300" dirty="0" err="1"/>
              <a:t>of</a:t>
            </a:r>
            <a:r>
              <a:rPr lang="de-DE" sz="1200" spc="300" dirty="0"/>
              <a:t>  linear </a:t>
            </a:r>
            <a:r>
              <a:rPr lang="de-DE" sz="1200" spc="300" dirty="0" err="1"/>
              <a:t>dependence</a:t>
            </a:r>
            <a:r>
              <a:rPr lang="de-DE" sz="1200" spc="300" dirty="0"/>
              <a:t> </a:t>
            </a:r>
            <a:r>
              <a:rPr lang="de-DE" sz="1200" spc="300" dirty="0" err="1"/>
              <a:t>is</a:t>
            </a:r>
            <a:r>
              <a:rPr lang="de-DE" sz="1200" spc="300" dirty="0"/>
              <a:t> no </a:t>
            </a:r>
            <a:r>
              <a:rPr lang="de-DE" sz="1200" spc="300" dirty="0" err="1"/>
              <a:t>longer</a:t>
            </a:r>
            <a:r>
              <a:rPr lang="de-DE" sz="1200" spc="300" dirty="0"/>
              <a:t> valid </a:t>
            </a:r>
          </a:p>
          <a:p>
            <a:endParaRPr lang="de-DE" sz="1200" spc="300" dirty="0"/>
          </a:p>
          <a:p>
            <a:r>
              <a:rPr lang="de-DE" sz="1200" spc="300" dirty="0" err="1"/>
              <a:t>For</a:t>
            </a:r>
            <a:r>
              <a:rPr lang="de-DE" sz="1200" spc="300" dirty="0"/>
              <a:t> a partial </a:t>
            </a:r>
            <a:r>
              <a:rPr lang="de-DE" sz="1200" spc="300" dirty="0" err="1"/>
              <a:t>shaded</a:t>
            </a:r>
            <a:r>
              <a:rPr lang="de-DE" sz="1200" spc="300" dirty="0"/>
              <a:t> PV </a:t>
            </a:r>
            <a:r>
              <a:rPr lang="de-DE" sz="1200" spc="300" dirty="0" err="1"/>
              <a:t>panel</a:t>
            </a:r>
            <a:r>
              <a:rPr lang="de-DE" sz="1200" spc="300" dirty="0"/>
              <a:t> </a:t>
            </a:r>
            <a:r>
              <a:rPr lang="de-DE" sz="1200" spc="300" dirty="0" err="1"/>
              <a:t>the</a:t>
            </a:r>
            <a:r>
              <a:rPr lang="de-DE" sz="1200" spc="300" dirty="0"/>
              <a:t> P-V </a:t>
            </a:r>
            <a:r>
              <a:rPr lang="de-DE" sz="1200" spc="300" dirty="0" err="1"/>
              <a:t>curve</a:t>
            </a:r>
            <a:r>
              <a:rPr lang="de-DE" sz="1200" spc="300" dirty="0"/>
              <a:t> </a:t>
            </a:r>
            <a:r>
              <a:rPr lang="de-DE" sz="1200" spc="300" dirty="0" err="1"/>
              <a:t>has</a:t>
            </a:r>
            <a:r>
              <a:rPr lang="de-DE" sz="1200" spc="300" dirty="0"/>
              <a:t> </a:t>
            </a:r>
            <a:r>
              <a:rPr lang="de-DE" sz="1200" spc="300" dirty="0" err="1"/>
              <a:t>got</a:t>
            </a:r>
            <a:r>
              <a:rPr lang="de-DE" sz="1200" spc="300" dirty="0"/>
              <a:t> multiple </a:t>
            </a:r>
            <a:r>
              <a:rPr lang="de-DE" sz="1200" spc="300" dirty="0" err="1"/>
              <a:t>local</a:t>
            </a:r>
            <a:r>
              <a:rPr lang="de-DE" sz="1200" spc="300" dirty="0"/>
              <a:t> </a:t>
            </a:r>
            <a:r>
              <a:rPr lang="de-DE" sz="1200" spc="300" dirty="0" err="1"/>
              <a:t>maxima</a:t>
            </a:r>
            <a:r>
              <a:rPr lang="de-DE" sz="1200" spc="300" dirty="0"/>
              <a:t> and </a:t>
            </a:r>
            <a:r>
              <a:rPr lang="de-DE" sz="1200" spc="300" dirty="0" err="1"/>
              <a:t>the</a:t>
            </a:r>
            <a:r>
              <a:rPr lang="de-DE" sz="1200" spc="300" dirty="0"/>
              <a:t> </a:t>
            </a:r>
            <a:r>
              <a:rPr lang="de-DE" sz="1200" spc="300" dirty="0" err="1"/>
              <a:t>method</a:t>
            </a:r>
            <a:r>
              <a:rPr lang="de-DE" sz="1200" spc="300" dirty="0"/>
              <a:t> </a:t>
            </a:r>
            <a:r>
              <a:rPr lang="de-DE" sz="1200" spc="300" dirty="0" err="1"/>
              <a:t>can‘t</a:t>
            </a:r>
            <a:r>
              <a:rPr lang="de-DE" sz="1200" spc="300" dirty="0"/>
              <a:t> handle </a:t>
            </a:r>
            <a:r>
              <a:rPr lang="de-DE" sz="1200" spc="300" dirty="0" err="1"/>
              <a:t>this</a:t>
            </a:r>
            <a:endParaRPr lang="de-DE" sz="1200" spc="300" dirty="0"/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1028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AU_For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2441575" y="2676493"/>
            <a:ext cx="7341129" cy="1036319"/>
          </a:xfrm>
          <a:solidFill>
            <a:schemeClr val="bg1"/>
          </a:solidFill>
        </p:spPr>
        <p:txBody>
          <a:bodyPr tIns="108000" rtlCol="0"/>
          <a:lstStyle>
            <a:lvl1pPr algn="ctr">
              <a:defRPr sz="2800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en-GB"/>
              <a:t>AALBORG UNIVERSITY</a:t>
            </a:r>
            <a:br>
              <a:rPr lang="en-US" dirty="0"/>
            </a:br>
            <a:r>
              <a:rPr lang="en-GB"/>
              <a:t>HEADLINE</a:t>
            </a:r>
            <a:endParaRPr lang="en-US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2" hasCustomPrompt="1"/>
          </p:nvPr>
        </p:nvSpPr>
        <p:spPr>
          <a:xfrm>
            <a:off x="2441575" y="3827463"/>
            <a:ext cx="7341129" cy="412750"/>
          </a:xfrm>
          <a:solidFill>
            <a:schemeClr val="bg1"/>
          </a:solidFill>
        </p:spPr>
        <p:txBody>
          <a:bodyPr rtlCol="0">
            <a:noAutofit/>
          </a:bodyPr>
          <a:lstStyle>
            <a:lvl1pPr algn="ctr">
              <a:defRPr sz="1800" spc="300" baseline="0"/>
            </a:lvl1pPr>
          </a:lstStyle>
          <a:p>
            <a:pPr lvl="0" rtl="0"/>
            <a:r>
              <a:rPr lang="en-GB"/>
              <a:t>BY NAVN NAVNESEN</a:t>
            </a:r>
            <a:endParaRPr lang="da-DK" dirty="0"/>
          </a:p>
        </p:txBody>
      </p:sp>
      <p:grpSp>
        <p:nvGrpSpPr>
          <p:cNvPr id="30" name="Group 4"/>
          <p:cNvGrpSpPr>
            <a:grpSpLocks noChangeAspect="1"/>
          </p:cNvGrpSpPr>
          <p:nvPr userDrawn="1"/>
        </p:nvGrpSpPr>
        <p:grpSpPr bwMode="auto">
          <a:xfrm>
            <a:off x="5492750" y="5903913"/>
            <a:ext cx="1236663" cy="815975"/>
            <a:chOff x="3460" y="3719"/>
            <a:chExt cx="779" cy="514"/>
          </a:xfrm>
        </p:grpSpPr>
        <p:sp>
          <p:nvSpPr>
            <p:cNvPr id="31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3460" y="3719"/>
              <a:ext cx="779" cy="5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6" name="Freeform 5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7" name="Freeform 6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8" name="Freeform 7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9" name="Freeform 8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0" name="Freeform 9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1" name="Freeform 10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2" name="Freeform 11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3" name="Freeform 12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4" name="Freeform 13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5" name="Freeform 14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6" name="Freeform 15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7" name="Freeform 16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8" name="Freeform 17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9" name="Freeform 18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0" name="Freeform 19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1" name="Freeform 20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2" name="Freeform 21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3" name="Freeform 22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4" name="Freeform 23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5" name="Freeform 24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6" name="Freeform 25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7" name="Freeform 26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8" name="Freeform 27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9" name="Freeform 28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0" name="Freeform 29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1" name="Freeform 30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2" name="Freeform 31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3" name="Freeform 32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4" name="Freeform 33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5" name="Freeform 34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6" name="Freeform 35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7" name="Freeform 36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8" name="Freeform 37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9" name="Freeform 38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0" name="Freeform 39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1" name="Freeform 40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2" name="Freeform 41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3" name="Freeform 42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4" name="Freeform 43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5" name="Freeform 44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6" name="Freeform 45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7" name="Freeform 46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8" name="Freeform 47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9" name="Freeform 48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0" name="Freeform 49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1" name="Freeform 50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2" name="Freeform 51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3" name="Freeform 52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4" name="Freeform 53"/>
            <p:cNvSpPr>
              <a:spLocks/>
            </p:cNvSpPr>
            <p:nvPr userDrawn="1"/>
          </p:nvSpPr>
          <p:spPr bwMode="auto">
            <a:xfrm>
              <a:off x="3832" y="3731"/>
              <a:ext cx="132" cy="259"/>
            </a:xfrm>
            <a:custGeom>
              <a:avLst/>
              <a:gdLst>
                <a:gd name="T0" fmla="*/ 77 w 77"/>
                <a:gd name="T1" fmla="*/ 123 h 151"/>
                <a:gd name="T2" fmla="*/ 61 w 77"/>
                <a:gd name="T3" fmla="*/ 115 h 151"/>
                <a:gd name="T4" fmla="*/ 46 w 77"/>
                <a:gd name="T5" fmla="*/ 52 h 151"/>
                <a:gd name="T6" fmla="*/ 54 w 77"/>
                <a:gd name="T7" fmla="*/ 0 h 151"/>
                <a:gd name="T8" fmla="*/ 53 w 77"/>
                <a:gd name="T9" fmla="*/ 0 h 151"/>
                <a:gd name="T10" fmla="*/ 30 w 77"/>
                <a:gd name="T11" fmla="*/ 57 h 151"/>
                <a:gd name="T12" fmla="*/ 45 w 77"/>
                <a:gd name="T13" fmla="*/ 151 h 151"/>
                <a:gd name="T14" fmla="*/ 77 w 77"/>
                <a:gd name="T15" fmla="*/ 123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" h="151">
                  <a:moveTo>
                    <a:pt x="77" y="123"/>
                  </a:moveTo>
                  <a:cubicBezTo>
                    <a:pt x="73" y="121"/>
                    <a:pt x="68" y="119"/>
                    <a:pt x="61" y="115"/>
                  </a:cubicBezTo>
                  <a:cubicBezTo>
                    <a:pt x="40" y="103"/>
                    <a:pt x="34" y="84"/>
                    <a:pt x="46" y="52"/>
                  </a:cubicBezTo>
                  <a:cubicBezTo>
                    <a:pt x="52" y="33"/>
                    <a:pt x="56" y="17"/>
                    <a:pt x="54" y="0"/>
                  </a:cubicBezTo>
                  <a:cubicBezTo>
                    <a:pt x="54" y="0"/>
                    <a:pt x="53" y="0"/>
                    <a:pt x="53" y="0"/>
                  </a:cubicBezTo>
                  <a:cubicBezTo>
                    <a:pt x="52" y="21"/>
                    <a:pt x="44" y="34"/>
                    <a:pt x="30" y="57"/>
                  </a:cubicBezTo>
                  <a:cubicBezTo>
                    <a:pt x="0" y="105"/>
                    <a:pt x="31" y="140"/>
                    <a:pt x="45" y="151"/>
                  </a:cubicBezTo>
                  <a:cubicBezTo>
                    <a:pt x="58" y="144"/>
                    <a:pt x="69" y="135"/>
                    <a:pt x="77" y="123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5" name="Freeform 54"/>
            <p:cNvSpPr>
              <a:spLocks/>
            </p:cNvSpPr>
            <p:nvPr userDrawn="1"/>
          </p:nvSpPr>
          <p:spPr bwMode="auto">
            <a:xfrm>
              <a:off x="3755" y="3724"/>
              <a:ext cx="159" cy="281"/>
            </a:xfrm>
            <a:custGeom>
              <a:avLst/>
              <a:gdLst>
                <a:gd name="T0" fmla="*/ 61 w 93"/>
                <a:gd name="T1" fmla="*/ 59 h 164"/>
                <a:gd name="T2" fmla="*/ 93 w 93"/>
                <a:gd name="T3" fmla="*/ 1 h 164"/>
                <a:gd name="T4" fmla="*/ 93 w 93"/>
                <a:gd name="T5" fmla="*/ 0 h 164"/>
                <a:gd name="T6" fmla="*/ 39 w 93"/>
                <a:gd name="T7" fmla="*/ 58 h 164"/>
                <a:gd name="T8" fmla="*/ 12 w 93"/>
                <a:gd name="T9" fmla="*/ 154 h 164"/>
                <a:gd name="T10" fmla="*/ 51 w 93"/>
                <a:gd name="T11" fmla="*/ 164 h 164"/>
                <a:gd name="T12" fmla="*/ 60 w 93"/>
                <a:gd name="T13" fmla="*/ 163 h 164"/>
                <a:gd name="T14" fmla="*/ 61 w 93"/>
                <a:gd name="T15" fmla="*/ 59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64">
                  <a:moveTo>
                    <a:pt x="61" y="59"/>
                  </a:moveTo>
                  <a:cubicBezTo>
                    <a:pt x="84" y="32"/>
                    <a:pt x="92" y="19"/>
                    <a:pt x="93" y="1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7" y="23"/>
                    <a:pt x="74" y="34"/>
                    <a:pt x="39" y="58"/>
                  </a:cubicBezTo>
                  <a:cubicBezTo>
                    <a:pt x="0" y="83"/>
                    <a:pt x="2" y="127"/>
                    <a:pt x="12" y="154"/>
                  </a:cubicBezTo>
                  <a:cubicBezTo>
                    <a:pt x="24" y="160"/>
                    <a:pt x="37" y="164"/>
                    <a:pt x="51" y="164"/>
                  </a:cubicBezTo>
                  <a:cubicBezTo>
                    <a:pt x="54" y="164"/>
                    <a:pt x="57" y="164"/>
                    <a:pt x="60" y="163"/>
                  </a:cubicBezTo>
                  <a:cubicBezTo>
                    <a:pt x="33" y="122"/>
                    <a:pt x="35" y="90"/>
                    <a:pt x="61" y="5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6" name="Freeform 55"/>
            <p:cNvSpPr>
              <a:spLocks/>
            </p:cNvSpPr>
            <p:nvPr userDrawn="1"/>
          </p:nvSpPr>
          <p:spPr bwMode="auto">
            <a:xfrm>
              <a:off x="3694" y="3721"/>
              <a:ext cx="212" cy="228"/>
            </a:xfrm>
            <a:custGeom>
              <a:avLst/>
              <a:gdLst>
                <a:gd name="T0" fmla="*/ 83 w 124"/>
                <a:gd name="T1" fmla="*/ 41 h 133"/>
                <a:gd name="T2" fmla="*/ 124 w 124"/>
                <a:gd name="T3" fmla="*/ 0 h 133"/>
                <a:gd name="T4" fmla="*/ 124 w 124"/>
                <a:gd name="T5" fmla="*/ 0 h 133"/>
                <a:gd name="T6" fmla="*/ 52 w 124"/>
                <a:gd name="T7" fmla="*/ 32 h 133"/>
                <a:gd name="T8" fmla="*/ 2 w 124"/>
                <a:gd name="T9" fmla="*/ 64 h 133"/>
                <a:gd name="T10" fmla="*/ 0 w 124"/>
                <a:gd name="T11" fmla="*/ 79 h 133"/>
                <a:gd name="T12" fmla="*/ 20 w 124"/>
                <a:gd name="T13" fmla="*/ 133 h 133"/>
                <a:gd name="T14" fmla="*/ 83 w 124"/>
                <a:gd name="T15" fmla="*/ 4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33">
                  <a:moveTo>
                    <a:pt x="83" y="41"/>
                  </a:moveTo>
                  <a:cubicBezTo>
                    <a:pt x="109" y="30"/>
                    <a:pt x="121" y="13"/>
                    <a:pt x="124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2" y="23"/>
                    <a:pt x="90" y="27"/>
                    <a:pt x="52" y="32"/>
                  </a:cubicBezTo>
                  <a:cubicBezTo>
                    <a:pt x="30" y="35"/>
                    <a:pt x="12" y="48"/>
                    <a:pt x="2" y="64"/>
                  </a:cubicBezTo>
                  <a:cubicBezTo>
                    <a:pt x="1" y="69"/>
                    <a:pt x="0" y="74"/>
                    <a:pt x="0" y="79"/>
                  </a:cubicBezTo>
                  <a:cubicBezTo>
                    <a:pt x="0" y="99"/>
                    <a:pt x="8" y="118"/>
                    <a:pt x="20" y="133"/>
                  </a:cubicBezTo>
                  <a:cubicBezTo>
                    <a:pt x="19" y="68"/>
                    <a:pt x="52" y="54"/>
                    <a:pt x="83" y="4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</p:spTree>
    <p:extLst/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lede vens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‹Nº›</a:t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-1" y="0"/>
            <a:ext cx="7427914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  <p:sp>
        <p:nvSpPr>
          <p:cNvPr id="6" name="Title 4"/>
          <p:cNvSpPr>
            <a:spLocks noGrp="1"/>
          </p:cNvSpPr>
          <p:nvPr>
            <p:ph type="title" hasCustomPrompt="1"/>
          </p:nvPr>
        </p:nvSpPr>
        <p:spPr>
          <a:xfrm>
            <a:off x="8031879" y="957753"/>
            <a:ext cx="3588621" cy="1272251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sp>
        <p:nvSpPr>
          <p:cNvPr id="7" name="Pladsholder til tekst 3"/>
          <p:cNvSpPr>
            <a:spLocks noGrp="1"/>
          </p:cNvSpPr>
          <p:nvPr>
            <p:ph type="body" sz="quarter" idx="12" hasCustomPrompt="1"/>
          </p:nvPr>
        </p:nvSpPr>
        <p:spPr>
          <a:xfrm>
            <a:off x="8031879" y="2584598"/>
            <a:ext cx="3588621" cy="3500008"/>
          </a:xfrm>
        </p:spPr>
        <p:txBody>
          <a:bodyPr rtlCol="0"/>
          <a:lstStyle>
            <a:lvl1pPr marL="285750" indent="-285750">
              <a:lnSpc>
                <a:spcPct val="100000"/>
              </a:lnSpc>
              <a:spcBef>
                <a:spcPts val="600"/>
              </a:spcBef>
              <a:buFontTx/>
              <a:buBlip>
                <a:blip r:embed="rId2"/>
              </a:buBlip>
              <a:defRPr sz="1600" baseline="0"/>
            </a:lvl1pPr>
          </a:lstStyle>
          <a:p>
            <a:pPr lvl="0" rtl="0"/>
            <a:r>
              <a:rPr lang="en-GB"/>
              <a:t>Insert bullets</a:t>
            </a:r>
            <a:endParaRPr lang="da-DK" dirty="0"/>
          </a:p>
          <a:p>
            <a:pPr lvl="0" rtl="0"/>
            <a:endParaRPr lang="da-DK" dirty="0"/>
          </a:p>
          <a:p>
            <a:pPr lvl="0" rtl="0"/>
            <a:endParaRPr lang="da-DK" dirty="0"/>
          </a:p>
        </p:txBody>
      </p:sp>
      <p:grpSp>
        <p:nvGrpSpPr>
          <p:cNvPr id="8" name="Gruppe 7"/>
          <p:cNvGrpSpPr/>
          <p:nvPr userDrawn="1"/>
        </p:nvGrpSpPr>
        <p:grpSpPr>
          <a:xfrm>
            <a:off x="7427913" y="1288619"/>
            <a:ext cx="405154" cy="1182460"/>
            <a:chOff x="320675" y="2816225"/>
            <a:chExt cx="350838" cy="1023938"/>
          </a:xfrm>
          <a:solidFill>
            <a:schemeClr val="tx1"/>
          </a:solidFill>
        </p:grpSpPr>
        <p:sp>
          <p:nvSpPr>
            <p:cNvPr id="9" name="Freeform 53"/>
            <p:cNvSpPr>
              <a:spLocks/>
            </p:cNvSpPr>
            <p:nvPr userDrawn="1"/>
          </p:nvSpPr>
          <p:spPr bwMode="auto">
            <a:xfrm>
              <a:off x="608013" y="3778250"/>
              <a:ext cx="63500" cy="61913"/>
            </a:xfrm>
            <a:custGeom>
              <a:avLst/>
              <a:gdLst>
                <a:gd name="T0" fmla="*/ 19 w 19"/>
                <a:gd name="T1" fmla="*/ 0 h 19"/>
                <a:gd name="T2" fmla="*/ 19 w 19"/>
                <a:gd name="T3" fmla="*/ 4 h 19"/>
                <a:gd name="T4" fmla="*/ 3 w 19"/>
                <a:gd name="T5" fmla="*/ 19 h 19"/>
                <a:gd name="T6" fmla="*/ 0 w 19"/>
                <a:gd name="T7" fmla="*/ 19 h 19"/>
                <a:gd name="T8" fmla="*/ 19 w 1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9" y="0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4" y="9"/>
                    <a:pt x="8" y="14"/>
                    <a:pt x="3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6" y="13"/>
                    <a:pt x="13" y="7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0" name="Freeform 54"/>
            <p:cNvSpPr>
              <a:spLocks/>
            </p:cNvSpPr>
            <p:nvPr userDrawn="1"/>
          </p:nvSpPr>
          <p:spPr bwMode="auto">
            <a:xfrm>
              <a:off x="528638" y="3706813"/>
              <a:ext cx="142875" cy="133350"/>
            </a:xfrm>
            <a:custGeom>
              <a:avLst/>
              <a:gdLst>
                <a:gd name="T0" fmla="*/ 43 w 43"/>
                <a:gd name="T1" fmla="*/ 0 h 41"/>
                <a:gd name="T2" fmla="*/ 43 w 43"/>
                <a:gd name="T3" fmla="*/ 4 h 41"/>
                <a:gd name="T4" fmla="*/ 7 w 43"/>
                <a:gd name="T5" fmla="*/ 38 h 41"/>
                <a:gd name="T6" fmla="*/ 3 w 43"/>
                <a:gd name="T7" fmla="*/ 41 h 41"/>
                <a:gd name="T8" fmla="*/ 0 w 43"/>
                <a:gd name="T9" fmla="*/ 41 h 41"/>
                <a:gd name="T10" fmla="*/ 42 w 43"/>
                <a:gd name="T11" fmla="*/ 1 h 41"/>
                <a:gd name="T12" fmla="*/ 43 w 43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1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31" y="14"/>
                    <a:pt x="19" y="26"/>
                    <a:pt x="7" y="38"/>
                  </a:cubicBezTo>
                  <a:cubicBezTo>
                    <a:pt x="6" y="39"/>
                    <a:pt x="5" y="40"/>
                    <a:pt x="3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4" y="28"/>
                    <a:pt x="27" y="14"/>
                    <a:pt x="42" y="1"/>
                  </a:cubicBezTo>
                  <a:cubicBezTo>
                    <a:pt x="42" y="1"/>
                    <a:pt x="43" y="1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1" name="Freeform 55"/>
            <p:cNvSpPr>
              <a:spLocks/>
            </p:cNvSpPr>
            <p:nvPr userDrawn="1"/>
          </p:nvSpPr>
          <p:spPr bwMode="auto">
            <a:xfrm>
              <a:off x="431800" y="3636963"/>
              <a:ext cx="239713" cy="203200"/>
            </a:xfrm>
            <a:custGeom>
              <a:avLst/>
              <a:gdLst>
                <a:gd name="T0" fmla="*/ 72 w 72"/>
                <a:gd name="T1" fmla="*/ 0 h 62"/>
                <a:gd name="T2" fmla="*/ 72 w 72"/>
                <a:gd name="T3" fmla="*/ 3 h 62"/>
                <a:gd name="T4" fmla="*/ 35 w 72"/>
                <a:gd name="T5" fmla="*/ 37 h 62"/>
                <a:gd name="T6" fmla="*/ 4 w 72"/>
                <a:gd name="T7" fmla="*/ 62 h 62"/>
                <a:gd name="T8" fmla="*/ 0 w 72"/>
                <a:gd name="T9" fmla="*/ 62 h 62"/>
                <a:gd name="T10" fmla="*/ 7 w 72"/>
                <a:gd name="T11" fmla="*/ 58 h 62"/>
                <a:gd name="T12" fmla="*/ 70 w 72"/>
                <a:gd name="T13" fmla="*/ 2 h 62"/>
                <a:gd name="T14" fmla="*/ 72 w 72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2">
                  <a:moveTo>
                    <a:pt x="72" y="0"/>
                  </a:moveTo>
                  <a:cubicBezTo>
                    <a:pt x="72" y="3"/>
                    <a:pt x="72" y="3"/>
                    <a:pt x="72" y="3"/>
                  </a:cubicBezTo>
                  <a:cubicBezTo>
                    <a:pt x="59" y="14"/>
                    <a:pt x="47" y="25"/>
                    <a:pt x="35" y="37"/>
                  </a:cubicBezTo>
                  <a:cubicBezTo>
                    <a:pt x="26" y="46"/>
                    <a:pt x="15" y="55"/>
                    <a:pt x="4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" y="61"/>
                    <a:pt x="5" y="59"/>
                    <a:pt x="7" y="58"/>
                  </a:cubicBezTo>
                  <a:cubicBezTo>
                    <a:pt x="30" y="41"/>
                    <a:pt x="48" y="20"/>
                    <a:pt x="70" y="2"/>
                  </a:cubicBezTo>
                  <a:cubicBezTo>
                    <a:pt x="70" y="1"/>
                    <a:pt x="71" y="1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2" name="Freeform 56"/>
            <p:cNvSpPr>
              <a:spLocks/>
            </p:cNvSpPr>
            <p:nvPr userDrawn="1"/>
          </p:nvSpPr>
          <p:spPr bwMode="auto">
            <a:xfrm>
              <a:off x="320675" y="3568700"/>
              <a:ext cx="350838" cy="261938"/>
            </a:xfrm>
            <a:custGeom>
              <a:avLst/>
              <a:gdLst>
                <a:gd name="T0" fmla="*/ 105 w 105"/>
                <a:gd name="T1" fmla="*/ 0 h 80"/>
                <a:gd name="T2" fmla="*/ 105 w 105"/>
                <a:gd name="T3" fmla="*/ 3 h 80"/>
                <a:gd name="T4" fmla="*/ 67 w 105"/>
                <a:gd name="T5" fmla="*/ 37 h 80"/>
                <a:gd name="T6" fmla="*/ 0 w 105"/>
                <a:gd name="T7" fmla="*/ 80 h 80"/>
                <a:gd name="T8" fmla="*/ 0 w 105"/>
                <a:gd name="T9" fmla="*/ 77 h 80"/>
                <a:gd name="T10" fmla="*/ 39 w 105"/>
                <a:gd name="T11" fmla="*/ 57 h 80"/>
                <a:gd name="T12" fmla="*/ 102 w 105"/>
                <a:gd name="T13" fmla="*/ 3 h 80"/>
                <a:gd name="T14" fmla="*/ 105 w 105"/>
                <a:gd name="T1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80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4"/>
                    <a:pt x="80" y="25"/>
                    <a:pt x="67" y="37"/>
                  </a:cubicBezTo>
                  <a:cubicBezTo>
                    <a:pt x="48" y="55"/>
                    <a:pt x="25" y="70"/>
                    <a:pt x="0" y="8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4" y="72"/>
                    <a:pt x="27" y="65"/>
                    <a:pt x="39" y="57"/>
                  </a:cubicBezTo>
                  <a:cubicBezTo>
                    <a:pt x="62" y="41"/>
                    <a:pt x="81" y="21"/>
                    <a:pt x="102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3" name="Freeform 57"/>
            <p:cNvSpPr>
              <a:spLocks/>
            </p:cNvSpPr>
            <p:nvPr userDrawn="1"/>
          </p:nvSpPr>
          <p:spPr bwMode="auto">
            <a:xfrm>
              <a:off x="320675" y="3506788"/>
              <a:ext cx="350838" cy="249238"/>
            </a:xfrm>
            <a:custGeom>
              <a:avLst/>
              <a:gdLst>
                <a:gd name="T0" fmla="*/ 105 w 105"/>
                <a:gd name="T1" fmla="*/ 0 h 76"/>
                <a:gd name="T2" fmla="*/ 105 w 105"/>
                <a:gd name="T3" fmla="*/ 2 h 76"/>
                <a:gd name="T4" fmla="*/ 67 w 105"/>
                <a:gd name="T5" fmla="*/ 35 h 76"/>
                <a:gd name="T6" fmla="*/ 0 w 105"/>
                <a:gd name="T7" fmla="*/ 76 h 76"/>
                <a:gd name="T8" fmla="*/ 0 w 105"/>
                <a:gd name="T9" fmla="*/ 74 h 76"/>
                <a:gd name="T10" fmla="*/ 39 w 105"/>
                <a:gd name="T11" fmla="*/ 54 h 76"/>
                <a:gd name="T12" fmla="*/ 101 w 105"/>
                <a:gd name="T13" fmla="*/ 2 h 76"/>
                <a:gd name="T14" fmla="*/ 105 w 105"/>
                <a:gd name="T1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6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3"/>
                    <a:pt x="79" y="24"/>
                    <a:pt x="67" y="35"/>
                  </a:cubicBezTo>
                  <a:cubicBezTo>
                    <a:pt x="48" y="52"/>
                    <a:pt x="25" y="67"/>
                    <a:pt x="0" y="76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4" y="69"/>
                    <a:pt x="27" y="62"/>
                    <a:pt x="39" y="54"/>
                  </a:cubicBezTo>
                  <a:cubicBezTo>
                    <a:pt x="62" y="39"/>
                    <a:pt x="80" y="19"/>
                    <a:pt x="101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4" name="Freeform 58"/>
            <p:cNvSpPr>
              <a:spLocks/>
            </p:cNvSpPr>
            <p:nvPr userDrawn="1"/>
          </p:nvSpPr>
          <p:spPr bwMode="auto">
            <a:xfrm>
              <a:off x="320675" y="3441700"/>
              <a:ext cx="350838" cy="241300"/>
            </a:xfrm>
            <a:custGeom>
              <a:avLst/>
              <a:gdLst>
                <a:gd name="T0" fmla="*/ 105 w 105"/>
                <a:gd name="T1" fmla="*/ 0 h 74"/>
                <a:gd name="T2" fmla="*/ 105 w 105"/>
                <a:gd name="T3" fmla="*/ 3 h 74"/>
                <a:gd name="T4" fmla="*/ 67 w 105"/>
                <a:gd name="T5" fmla="*/ 34 h 74"/>
                <a:gd name="T6" fmla="*/ 0 w 105"/>
                <a:gd name="T7" fmla="*/ 74 h 74"/>
                <a:gd name="T8" fmla="*/ 0 w 105"/>
                <a:gd name="T9" fmla="*/ 72 h 74"/>
                <a:gd name="T10" fmla="*/ 39 w 105"/>
                <a:gd name="T11" fmla="*/ 52 h 74"/>
                <a:gd name="T12" fmla="*/ 101 w 105"/>
                <a:gd name="T13" fmla="*/ 3 h 74"/>
                <a:gd name="T14" fmla="*/ 105 w 10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3"/>
                    <a:pt x="79" y="24"/>
                    <a:pt x="67" y="34"/>
                  </a:cubicBezTo>
                  <a:cubicBezTo>
                    <a:pt x="47" y="51"/>
                    <a:pt x="25" y="65"/>
                    <a:pt x="0" y="74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4" y="67"/>
                    <a:pt x="27" y="60"/>
                    <a:pt x="39" y="52"/>
                  </a:cubicBezTo>
                  <a:cubicBezTo>
                    <a:pt x="62" y="38"/>
                    <a:pt x="80" y="19"/>
                    <a:pt x="101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5" name="Freeform 59"/>
            <p:cNvSpPr>
              <a:spLocks/>
            </p:cNvSpPr>
            <p:nvPr userDrawn="1"/>
          </p:nvSpPr>
          <p:spPr bwMode="auto">
            <a:xfrm>
              <a:off x="320675" y="3382963"/>
              <a:ext cx="350838" cy="228600"/>
            </a:xfrm>
            <a:custGeom>
              <a:avLst/>
              <a:gdLst>
                <a:gd name="T0" fmla="*/ 105 w 105"/>
                <a:gd name="T1" fmla="*/ 0 h 70"/>
                <a:gd name="T2" fmla="*/ 105 w 105"/>
                <a:gd name="T3" fmla="*/ 2 h 70"/>
                <a:gd name="T4" fmla="*/ 67 w 105"/>
                <a:gd name="T5" fmla="*/ 32 h 70"/>
                <a:gd name="T6" fmla="*/ 0 w 105"/>
                <a:gd name="T7" fmla="*/ 70 h 70"/>
                <a:gd name="T8" fmla="*/ 0 w 105"/>
                <a:gd name="T9" fmla="*/ 68 h 70"/>
                <a:gd name="T10" fmla="*/ 40 w 105"/>
                <a:gd name="T11" fmla="*/ 50 h 70"/>
                <a:gd name="T12" fmla="*/ 102 w 105"/>
                <a:gd name="T13" fmla="*/ 2 h 70"/>
                <a:gd name="T14" fmla="*/ 105 w 105"/>
                <a:gd name="T1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2"/>
                    <a:pt x="80" y="22"/>
                    <a:pt x="67" y="32"/>
                  </a:cubicBezTo>
                  <a:cubicBezTo>
                    <a:pt x="48" y="49"/>
                    <a:pt x="25" y="62"/>
                    <a:pt x="0" y="7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4" y="63"/>
                    <a:pt x="27" y="57"/>
                    <a:pt x="40" y="50"/>
                  </a:cubicBezTo>
                  <a:cubicBezTo>
                    <a:pt x="62" y="36"/>
                    <a:pt x="81" y="18"/>
                    <a:pt x="102" y="2"/>
                  </a:cubicBezTo>
                  <a:cubicBezTo>
                    <a:pt x="103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6" name="Freeform 60"/>
            <p:cNvSpPr>
              <a:spLocks/>
            </p:cNvSpPr>
            <p:nvPr userDrawn="1"/>
          </p:nvSpPr>
          <p:spPr bwMode="auto">
            <a:xfrm>
              <a:off x="320675" y="3324225"/>
              <a:ext cx="350838" cy="219075"/>
            </a:xfrm>
            <a:custGeom>
              <a:avLst/>
              <a:gdLst>
                <a:gd name="T0" fmla="*/ 105 w 105"/>
                <a:gd name="T1" fmla="*/ 0 h 67"/>
                <a:gd name="T2" fmla="*/ 105 w 105"/>
                <a:gd name="T3" fmla="*/ 2 h 67"/>
                <a:gd name="T4" fmla="*/ 68 w 105"/>
                <a:gd name="T5" fmla="*/ 31 h 67"/>
                <a:gd name="T6" fmla="*/ 0 w 105"/>
                <a:gd name="T7" fmla="*/ 67 h 67"/>
                <a:gd name="T8" fmla="*/ 0 w 105"/>
                <a:gd name="T9" fmla="*/ 65 h 67"/>
                <a:gd name="T10" fmla="*/ 41 w 105"/>
                <a:gd name="T11" fmla="*/ 47 h 67"/>
                <a:gd name="T12" fmla="*/ 102 w 105"/>
                <a:gd name="T13" fmla="*/ 2 h 67"/>
                <a:gd name="T14" fmla="*/ 105 w 105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7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1"/>
                    <a:pt x="80" y="21"/>
                    <a:pt x="68" y="31"/>
                  </a:cubicBezTo>
                  <a:cubicBezTo>
                    <a:pt x="48" y="47"/>
                    <a:pt x="25" y="60"/>
                    <a:pt x="0" y="6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4" y="61"/>
                    <a:pt x="28" y="55"/>
                    <a:pt x="41" y="47"/>
                  </a:cubicBezTo>
                  <a:cubicBezTo>
                    <a:pt x="63" y="34"/>
                    <a:pt x="81" y="17"/>
                    <a:pt x="102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7" name="Freeform 61"/>
            <p:cNvSpPr>
              <a:spLocks/>
            </p:cNvSpPr>
            <p:nvPr userDrawn="1"/>
          </p:nvSpPr>
          <p:spPr bwMode="auto">
            <a:xfrm>
              <a:off x="320675" y="3263900"/>
              <a:ext cx="350838" cy="212725"/>
            </a:xfrm>
            <a:custGeom>
              <a:avLst/>
              <a:gdLst>
                <a:gd name="T0" fmla="*/ 105 w 105"/>
                <a:gd name="T1" fmla="*/ 0 h 65"/>
                <a:gd name="T2" fmla="*/ 105 w 105"/>
                <a:gd name="T3" fmla="*/ 3 h 65"/>
                <a:gd name="T4" fmla="*/ 69 w 105"/>
                <a:gd name="T5" fmla="*/ 29 h 65"/>
                <a:gd name="T6" fmla="*/ 0 w 105"/>
                <a:gd name="T7" fmla="*/ 65 h 65"/>
                <a:gd name="T8" fmla="*/ 0 w 105"/>
                <a:gd name="T9" fmla="*/ 62 h 65"/>
                <a:gd name="T10" fmla="*/ 42 w 105"/>
                <a:gd name="T11" fmla="*/ 45 h 65"/>
                <a:gd name="T12" fmla="*/ 103 w 105"/>
                <a:gd name="T13" fmla="*/ 2 h 65"/>
                <a:gd name="T14" fmla="*/ 105 w 105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5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1" y="20"/>
                    <a:pt x="69" y="29"/>
                  </a:cubicBezTo>
                  <a:cubicBezTo>
                    <a:pt x="49" y="45"/>
                    <a:pt x="25" y="58"/>
                    <a:pt x="0" y="6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5" y="58"/>
                    <a:pt x="29" y="53"/>
                    <a:pt x="42" y="45"/>
                  </a:cubicBezTo>
                  <a:cubicBezTo>
                    <a:pt x="64" y="33"/>
                    <a:pt x="82" y="16"/>
                    <a:pt x="103" y="2"/>
                  </a:cubicBezTo>
                  <a:cubicBezTo>
                    <a:pt x="104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8" name="Freeform 62"/>
            <p:cNvSpPr>
              <a:spLocks/>
            </p:cNvSpPr>
            <p:nvPr userDrawn="1"/>
          </p:nvSpPr>
          <p:spPr bwMode="auto">
            <a:xfrm>
              <a:off x="320675" y="3208338"/>
              <a:ext cx="350838" cy="200025"/>
            </a:xfrm>
            <a:custGeom>
              <a:avLst/>
              <a:gdLst>
                <a:gd name="T0" fmla="*/ 105 w 105"/>
                <a:gd name="T1" fmla="*/ 0 h 61"/>
                <a:gd name="T2" fmla="*/ 105 w 105"/>
                <a:gd name="T3" fmla="*/ 3 h 61"/>
                <a:gd name="T4" fmla="*/ 71 w 105"/>
                <a:gd name="T5" fmla="*/ 27 h 61"/>
                <a:gd name="T6" fmla="*/ 0 w 105"/>
                <a:gd name="T7" fmla="*/ 61 h 61"/>
                <a:gd name="T8" fmla="*/ 0 w 105"/>
                <a:gd name="T9" fmla="*/ 59 h 61"/>
                <a:gd name="T10" fmla="*/ 44 w 105"/>
                <a:gd name="T11" fmla="*/ 42 h 61"/>
                <a:gd name="T12" fmla="*/ 104 w 105"/>
                <a:gd name="T13" fmla="*/ 1 h 61"/>
                <a:gd name="T14" fmla="*/ 105 w 105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1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2" y="19"/>
                    <a:pt x="71" y="27"/>
                  </a:cubicBezTo>
                  <a:cubicBezTo>
                    <a:pt x="50" y="43"/>
                    <a:pt x="25" y="55"/>
                    <a:pt x="0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5" y="55"/>
                    <a:pt x="30" y="50"/>
                    <a:pt x="44" y="42"/>
                  </a:cubicBezTo>
                  <a:cubicBezTo>
                    <a:pt x="65" y="31"/>
                    <a:pt x="84" y="15"/>
                    <a:pt x="104" y="1"/>
                  </a:cubicBezTo>
                  <a:cubicBezTo>
                    <a:pt x="104" y="1"/>
                    <a:pt x="105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9" name="Freeform 63"/>
            <p:cNvSpPr>
              <a:spLocks/>
            </p:cNvSpPr>
            <p:nvPr userDrawn="1"/>
          </p:nvSpPr>
          <p:spPr bwMode="auto">
            <a:xfrm>
              <a:off x="320675" y="3155950"/>
              <a:ext cx="350838" cy="190500"/>
            </a:xfrm>
            <a:custGeom>
              <a:avLst/>
              <a:gdLst>
                <a:gd name="T0" fmla="*/ 105 w 105"/>
                <a:gd name="T1" fmla="*/ 0 h 58"/>
                <a:gd name="T2" fmla="*/ 105 w 105"/>
                <a:gd name="T3" fmla="*/ 2 h 58"/>
                <a:gd name="T4" fmla="*/ 72 w 105"/>
                <a:gd name="T5" fmla="*/ 25 h 58"/>
                <a:gd name="T6" fmla="*/ 0 w 105"/>
                <a:gd name="T7" fmla="*/ 58 h 58"/>
                <a:gd name="T8" fmla="*/ 0 w 105"/>
                <a:gd name="T9" fmla="*/ 55 h 58"/>
                <a:gd name="T10" fmla="*/ 46 w 105"/>
                <a:gd name="T11" fmla="*/ 39 h 58"/>
                <a:gd name="T12" fmla="*/ 105 w 105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8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4" y="10"/>
                    <a:pt x="83" y="17"/>
                    <a:pt x="72" y="25"/>
                  </a:cubicBezTo>
                  <a:cubicBezTo>
                    <a:pt x="51" y="41"/>
                    <a:pt x="26" y="52"/>
                    <a:pt x="0" y="58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6" y="52"/>
                    <a:pt x="31" y="47"/>
                    <a:pt x="46" y="39"/>
                  </a:cubicBezTo>
                  <a:cubicBezTo>
                    <a:pt x="67" y="28"/>
                    <a:pt x="85" y="13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0" name="Freeform 64"/>
            <p:cNvSpPr>
              <a:spLocks/>
            </p:cNvSpPr>
            <p:nvPr userDrawn="1"/>
          </p:nvSpPr>
          <p:spPr bwMode="auto">
            <a:xfrm>
              <a:off x="320675" y="3103563"/>
              <a:ext cx="350838" cy="177800"/>
            </a:xfrm>
            <a:custGeom>
              <a:avLst/>
              <a:gdLst>
                <a:gd name="T0" fmla="*/ 105 w 105"/>
                <a:gd name="T1" fmla="*/ 0 h 54"/>
                <a:gd name="T2" fmla="*/ 105 w 105"/>
                <a:gd name="T3" fmla="*/ 2 h 54"/>
                <a:gd name="T4" fmla="*/ 74 w 105"/>
                <a:gd name="T5" fmla="*/ 23 h 54"/>
                <a:gd name="T6" fmla="*/ 0 w 105"/>
                <a:gd name="T7" fmla="*/ 54 h 54"/>
                <a:gd name="T8" fmla="*/ 0 w 105"/>
                <a:gd name="T9" fmla="*/ 52 h 54"/>
                <a:gd name="T10" fmla="*/ 48 w 105"/>
                <a:gd name="T11" fmla="*/ 36 h 54"/>
                <a:gd name="T12" fmla="*/ 105 w 105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4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9"/>
                    <a:pt x="84" y="16"/>
                    <a:pt x="74" y="23"/>
                  </a:cubicBezTo>
                  <a:cubicBezTo>
                    <a:pt x="52" y="38"/>
                    <a:pt x="27" y="49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7" y="49"/>
                    <a:pt x="33" y="44"/>
                    <a:pt x="48" y="36"/>
                  </a:cubicBezTo>
                  <a:cubicBezTo>
                    <a:pt x="68" y="26"/>
                    <a:pt x="86" y="12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1" name="Freeform 65"/>
            <p:cNvSpPr>
              <a:spLocks/>
            </p:cNvSpPr>
            <p:nvPr userDrawn="1"/>
          </p:nvSpPr>
          <p:spPr bwMode="auto">
            <a:xfrm>
              <a:off x="320675" y="3055938"/>
              <a:ext cx="350838" cy="163513"/>
            </a:xfrm>
            <a:custGeom>
              <a:avLst/>
              <a:gdLst>
                <a:gd name="T0" fmla="*/ 105 w 105"/>
                <a:gd name="T1" fmla="*/ 0 h 50"/>
                <a:gd name="T2" fmla="*/ 105 w 105"/>
                <a:gd name="T3" fmla="*/ 2 h 50"/>
                <a:gd name="T4" fmla="*/ 76 w 105"/>
                <a:gd name="T5" fmla="*/ 20 h 50"/>
                <a:gd name="T6" fmla="*/ 0 w 105"/>
                <a:gd name="T7" fmla="*/ 50 h 50"/>
                <a:gd name="T8" fmla="*/ 0 w 105"/>
                <a:gd name="T9" fmla="*/ 48 h 50"/>
                <a:gd name="T10" fmla="*/ 51 w 105"/>
                <a:gd name="T11" fmla="*/ 33 h 50"/>
                <a:gd name="T12" fmla="*/ 105 w 105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8"/>
                    <a:pt x="86" y="14"/>
                    <a:pt x="76" y="20"/>
                  </a:cubicBezTo>
                  <a:cubicBezTo>
                    <a:pt x="54" y="36"/>
                    <a:pt x="27" y="46"/>
                    <a:pt x="0" y="5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7" y="45"/>
                    <a:pt x="35" y="41"/>
                    <a:pt x="51" y="33"/>
                  </a:cubicBezTo>
                  <a:cubicBezTo>
                    <a:pt x="70" y="24"/>
                    <a:pt x="87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2" name="Freeform 66"/>
            <p:cNvSpPr>
              <a:spLocks/>
            </p:cNvSpPr>
            <p:nvPr userDrawn="1"/>
          </p:nvSpPr>
          <p:spPr bwMode="auto">
            <a:xfrm>
              <a:off x="320675" y="3003550"/>
              <a:ext cx="350838" cy="152400"/>
            </a:xfrm>
            <a:custGeom>
              <a:avLst/>
              <a:gdLst>
                <a:gd name="T0" fmla="*/ 105 w 105"/>
                <a:gd name="T1" fmla="*/ 0 h 47"/>
                <a:gd name="T2" fmla="*/ 105 w 105"/>
                <a:gd name="T3" fmla="*/ 3 h 47"/>
                <a:gd name="T4" fmla="*/ 79 w 105"/>
                <a:gd name="T5" fmla="*/ 19 h 47"/>
                <a:gd name="T6" fmla="*/ 0 w 105"/>
                <a:gd name="T7" fmla="*/ 47 h 47"/>
                <a:gd name="T8" fmla="*/ 0 w 105"/>
                <a:gd name="T9" fmla="*/ 45 h 47"/>
                <a:gd name="T10" fmla="*/ 53 w 105"/>
                <a:gd name="T11" fmla="*/ 31 h 47"/>
                <a:gd name="T12" fmla="*/ 105 w 105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7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6" y="8"/>
                    <a:pt x="88" y="13"/>
                    <a:pt x="79" y="19"/>
                  </a:cubicBezTo>
                  <a:cubicBezTo>
                    <a:pt x="55" y="34"/>
                    <a:pt x="28" y="44"/>
                    <a:pt x="0" y="4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8" y="43"/>
                    <a:pt x="36" y="39"/>
                    <a:pt x="53" y="31"/>
                  </a:cubicBezTo>
                  <a:cubicBezTo>
                    <a:pt x="72" y="23"/>
                    <a:pt x="88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3" name="Freeform 67"/>
            <p:cNvSpPr>
              <a:spLocks/>
            </p:cNvSpPr>
            <p:nvPr userDrawn="1"/>
          </p:nvSpPr>
          <p:spPr bwMode="auto">
            <a:xfrm>
              <a:off x="320675" y="2957513"/>
              <a:ext cx="350838" cy="139700"/>
            </a:xfrm>
            <a:custGeom>
              <a:avLst/>
              <a:gdLst>
                <a:gd name="T0" fmla="*/ 105 w 105"/>
                <a:gd name="T1" fmla="*/ 0 h 43"/>
                <a:gd name="T2" fmla="*/ 105 w 105"/>
                <a:gd name="T3" fmla="*/ 2 h 43"/>
                <a:gd name="T4" fmla="*/ 82 w 105"/>
                <a:gd name="T5" fmla="*/ 16 h 43"/>
                <a:gd name="T6" fmla="*/ 0 w 105"/>
                <a:gd name="T7" fmla="*/ 43 h 43"/>
                <a:gd name="T8" fmla="*/ 0 w 105"/>
                <a:gd name="T9" fmla="*/ 40 h 43"/>
                <a:gd name="T10" fmla="*/ 56 w 105"/>
                <a:gd name="T11" fmla="*/ 27 h 43"/>
                <a:gd name="T12" fmla="*/ 105 w 105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7" y="6"/>
                    <a:pt x="89" y="11"/>
                    <a:pt x="82" y="16"/>
                  </a:cubicBezTo>
                  <a:cubicBezTo>
                    <a:pt x="57" y="31"/>
                    <a:pt x="29" y="41"/>
                    <a:pt x="0" y="4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9" y="39"/>
                    <a:pt x="38" y="35"/>
                    <a:pt x="56" y="27"/>
                  </a:cubicBezTo>
                  <a:cubicBezTo>
                    <a:pt x="74" y="20"/>
                    <a:pt x="89" y="9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4" name="Freeform 68"/>
            <p:cNvSpPr>
              <a:spLocks/>
            </p:cNvSpPr>
            <p:nvPr userDrawn="1"/>
          </p:nvSpPr>
          <p:spPr bwMode="auto">
            <a:xfrm>
              <a:off x="320675" y="2911475"/>
              <a:ext cx="350838" cy="127000"/>
            </a:xfrm>
            <a:custGeom>
              <a:avLst/>
              <a:gdLst>
                <a:gd name="T0" fmla="*/ 105 w 105"/>
                <a:gd name="T1" fmla="*/ 0 h 39"/>
                <a:gd name="T2" fmla="*/ 105 w 105"/>
                <a:gd name="T3" fmla="*/ 2 h 39"/>
                <a:gd name="T4" fmla="*/ 85 w 105"/>
                <a:gd name="T5" fmla="*/ 13 h 39"/>
                <a:gd name="T6" fmla="*/ 0 w 105"/>
                <a:gd name="T7" fmla="*/ 39 h 39"/>
                <a:gd name="T8" fmla="*/ 0 w 105"/>
                <a:gd name="T9" fmla="*/ 36 h 39"/>
                <a:gd name="T10" fmla="*/ 60 w 105"/>
                <a:gd name="T11" fmla="*/ 24 h 39"/>
                <a:gd name="T12" fmla="*/ 105 w 105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9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8" y="5"/>
                    <a:pt x="91" y="9"/>
                    <a:pt x="85" y="13"/>
                  </a:cubicBezTo>
                  <a:cubicBezTo>
                    <a:pt x="59" y="29"/>
                    <a:pt x="30" y="38"/>
                    <a:pt x="0" y="3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0" y="36"/>
                    <a:pt x="41" y="32"/>
                    <a:pt x="60" y="24"/>
                  </a:cubicBezTo>
                  <a:cubicBezTo>
                    <a:pt x="76" y="17"/>
                    <a:pt x="90" y="8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5" name="Freeform 69"/>
            <p:cNvSpPr>
              <a:spLocks/>
            </p:cNvSpPr>
            <p:nvPr userDrawn="1"/>
          </p:nvSpPr>
          <p:spPr bwMode="auto">
            <a:xfrm>
              <a:off x="320675" y="2865438"/>
              <a:ext cx="350838" cy="114300"/>
            </a:xfrm>
            <a:custGeom>
              <a:avLst/>
              <a:gdLst>
                <a:gd name="T0" fmla="*/ 105 w 105"/>
                <a:gd name="T1" fmla="*/ 0 h 35"/>
                <a:gd name="T2" fmla="*/ 105 w 105"/>
                <a:gd name="T3" fmla="*/ 2 h 35"/>
                <a:gd name="T4" fmla="*/ 88 w 105"/>
                <a:gd name="T5" fmla="*/ 11 h 35"/>
                <a:gd name="T6" fmla="*/ 0 w 105"/>
                <a:gd name="T7" fmla="*/ 34 h 35"/>
                <a:gd name="T8" fmla="*/ 0 w 105"/>
                <a:gd name="T9" fmla="*/ 32 h 35"/>
                <a:gd name="T10" fmla="*/ 63 w 105"/>
                <a:gd name="T11" fmla="*/ 21 h 35"/>
                <a:gd name="T12" fmla="*/ 105 w 105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5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9" y="5"/>
                    <a:pt x="93" y="8"/>
                    <a:pt x="88" y="11"/>
                  </a:cubicBezTo>
                  <a:cubicBezTo>
                    <a:pt x="61" y="27"/>
                    <a:pt x="31" y="35"/>
                    <a:pt x="0" y="3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1" y="33"/>
                    <a:pt x="43" y="29"/>
                    <a:pt x="63" y="21"/>
                  </a:cubicBezTo>
                  <a:cubicBezTo>
                    <a:pt x="78" y="16"/>
                    <a:pt x="91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6" name="Freeform 70"/>
            <p:cNvSpPr>
              <a:spLocks/>
            </p:cNvSpPr>
            <p:nvPr userDrawn="1"/>
          </p:nvSpPr>
          <p:spPr bwMode="auto">
            <a:xfrm>
              <a:off x="320675" y="2819400"/>
              <a:ext cx="350838" cy="107950"/>
            </a:xfrm>
            <a:custGeom>
              <a:avLst/>
              <a:gdLst>
                <a:gd name="T0" fmla="*/ 105 w 105"/>
                <a:gd name="T1" fmla="*/ 0 h 33"/>
                <a:gd name="T2" fmla="*/ 105 w 105"/>
                <a:gd name="T3" fmla="*/ 2 h 33"/>
                <a:gd name="T4" fmla="*/ 91 w 105"/>
                <a:gd name="T5" fmla="*/ 10 h 33"/>
                <a:gd name="T6" fmla="*/ 0 w 105"/>
                <a:gd name="T7" fmla="*/ 30 h 33"/>
                <a:gd name="T8" fmla="*/ 0 w 105"/>
                <a:gd name="T9" fmla="*/ 28 h 33"/>
                <a:gd name="T10" fmla="*/ 3 w 105"/>
                <a:gd name="T11" fmla="*/ 28 h 33"/>
                <a:gd name="T12" fmla="*/ 67 w 105"/>
                <a:gd name="T13" fmla="*/ 19 h 33"/>
                <a:gd name="T14" fmla="*/ 105 w 105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3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100" y="4"/>
                    <a:pt x="96" y="7"/>
                    <a:pt x="91" y="10"/>
                  </a:cubicBezTo>
                  <a:cubicBezTo>
                    <a:pt x="64" y="25"/>
                    <a:pt x="31" y="33"/>
                    <a:pt x="0" y="3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28"/>
                    <a:pt x="2" y="28"/>
                    <a:pt x="3" y="28"/>
                  </a:cubicBezTo>
                  <a:cubicBezTo>
                    <a:pt x="25" y="29"/>
                    <a:pt x="47" y="27"/>
                    <a:pt x="67" y="19"/>
                  </a:cubicBezTo>
                  <a:cubicBezTo>
                    <a:pt x="80" y="14"/>
                    <a:pt x="93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7" name="Freeform 71"/>
            <p:cNvSpPr>
              <a:spLocks/>
            </p:cNvSpPr>
            <p:nvPr userDrawn="1"/>
          </p:nvSpPr>
          <p:spPr bwMode="auto">
            <a:xfrm>
              <a:off x="320675" y="2816225"/>
              <a:ext cx="284163" cy="55563"/>
            </a:xfrm>
            <a:custGeom>
              <a:avLst/>
              <a:gdLst>
                <a:gd name="T0" fmla="*/ 85 w 85"/>
                <a:gd name="T1" fmla="*/ 0 h 17"/>
                <a:gd name="T2" fmla="*/ 0 w 85"/>
                <a:gd name="T3" fmla="*/ 14 h 17"/>
                <a:gd name="T4" fmla="*/ 0 w 85"/>
                <a:gd name="T5" fmla="*/ 11 h 17"/>
                <a:gd name="T6" fmla="*/ 8 w 85"/>
                <a:gd name="T7" fmla="*/ 12 h 17"/>
                <a:gd name="T8" fmla="*/ 71 w 85"/>
                <a:gd name="T9" fmla="*/ 4 h 17"/>
                <a:gd name="T10" fmla="*/ 80 w 85"/>
                <a:gd name="T11" fmla="*/ 0 h 17"/>
                <a:gd name="T12" fmla="*/ 85 w 85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7">
                  <a:moveTo>
                    <a:pt x="85" y="0"/>
                  </a:moveTo>
                  <a:cubicBezTo>
                    <a:pt x="58" y="12"/>
                    <a:pt x="29" y="17"/>
                    <a:pt x="0" y="1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2"/>
                    <a:pt x="5" y="12"/>
                    <a:pt x="8" y="12"/>
                  </a:cubicBezTo>
                  <a:cubicBezTo>
                    <a:pt x="29" y="13"/>
                    <a:pt x="51" y="11"/>
                    <a:pt x="71" y="4"/>
                  </a:cubicBezTo>
                  <a:cubicBezTo>
                    <a:pt x="74" y="3"/>
                    <a:pt x="77" y="1"/>
                    <a:pt x="80" y="0"/>
                  </a:cubicBezTo>
                  <a:lnTo>
                    <a:pt x="8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</p:grpSp>
    </p:spTree>
    <p:extLst>
      <p:ext uri="{BB962C8B-B14F-4D97-AF65-F5344CB8AC3E}">
        <p14:creationId xmlns:p14="http://schemas.microsoft.com/office/powerpoint/2010/main" val="14686013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‹Nº›</a:t>
            </a:fld>
            <a:endParaRPr lang="en-US" dirty="0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4" hasCustomPrompt="1"/>
          </p:nvPr>
        </p:nvSpPr>
        <p:spPr>
          <a:xfrm>
            <a:off x="7427912" y="3492500"/>
            <a:ext cx="4764087" cy="3360132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  <p:sp>
        <p:nvSpPr>
          <p:cNvPr id="10" name="Title 4"/>
          <p:cNvSpPr>
            <a:spLocks noGrp="1"/>
          </p:cNvSpPr>
          <p:nvPr>
            <p:ph type="title" hasCustomPrompt="1"/>
          </p:nvPr>
        </p:nvSpPr>
        <p:spPr>
          <a:xfrm>
            <a:off x="587375" y="357948"/>
            <a:ext cx="4229100" cy="1486727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sp>
        <p:nvSpPr>
          <p:cNvPr id="7" name="Pladsholder til tekst 3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2127154"/>
            <a:ext cx="4229100" cy="3575409"/>
          </a:xfrm>
        </p:spPr>
        <p:txBody>
          <a:bodyPr rtlCol="0"/>
          <a:lstStyle>
            <a:lvl1pPr marL="285750" indent="-285750">
              <a:lnSpc>
                <a:spcPct val="100000"/>
              </a:lnSpc>
              <a:spcBef>
                <a:spcPts val="600"/>
              </a:spcBef>
              <a:buFontTx/>
              <a:buBlip>
                <a:blip r:embed="rId2"/>
              </a:buBlip>
              <a:defRPr sz="1600" baseline="0"/>
            </a:lvl1pPr>
          </a:lstStyle>
          <a:p>
            <a:pPr lvl="0" rtl="0"/>
            <a:r>
              <a:rPr lang="en-GB"/>
              <a:t>Insert bullets</a:t>
            </a:r>
            <a:endParaRPr lang="da-DK" dirty="0"/>
          </a:p>
          <a:p>
            <a:pPr lvl="0" rtl="0"/>
            <a:endParaRPr lang="da-DK" dirty="0"/>
          </a:p>
          <a:p>
            <a:pPr lvl="0" rtl="0"/>
            <a:endParaRPr lang="da-DK" dirty="0"/>
          </a:p>
        </p:txBody>
      </p:sp>
      <p:sp>
        <p:nvSpPr>
          <p:cNvPr id="1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7427912" y="0"/>
            <a:ext cx="4764087" cy="3360132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19794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lt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‹Nº›</a:t>
            </a:fld>
            <a:endParaRPr lang="en-US" dirty="0"/>
          </a:p>
        </p:txBody>
      </p:sp>
      <p:grpSp>
        <p:nvGrpSpPr>
          <p:cNvPr id="5" name="Gruppe 4"/>
          <p:cNvGrpSpPr/>
          <p:nvPr userDrawn="1"/>
        </p:nvGrpSpPr>
        <p:grpSpPr>
          <a:xfrm>
            <a:off x="-3502" y="657225"/>
            <a:ext cx="405154" cy="1182460"/>
            <a:chOff x="320675" y="2816225"/>
            <a:chExt cx="350838" cy="1023938"/>
          </a:xfrm>
          <a:solidFill>
            <a:schemeClr val="tx1"/>
          </a:solidFill>
        </p:grpSpPr>
        <p:sp>
          <p:nvSpPr>
            <p:cNvPr id="6" name="Freeform 53"/>
            <p:cNvSpPr>
              <a:spLocks/>
            </p:cNvSpPr>
            <p:nvPr userDrawn="1"/>
          </p:nvSpPr>
          <p:spPr bwMode="auto">
            <a:xfrm>
              <a:off x="608013" y="3778250"/>
              <a:ext cx="63500" cy="61913"/>
            </a:xfrm>
            <a:custGeom>
              <a:avLst/>
              <a:gdLst>
                <a:gd name="T0" fmla="*/ 19 w 19"/>
                <a:gd name="T1" fmla="*/ 0 h 19"/>
                <a:gd name="T2" fmla="*/ 19 w 19"/>
                <a:gd name="T3" fmla="*/ 4 h 19"/>
                <a:gd name="T4" fmla="*/ 3 w 19"/>
                <a:gd name="T5" fmla="*/ 19 h 19"/>
                <a:gd name="T6" fmla="*/ 0 w 19"/>
                <a:gd name="T7" fmla="*/ 19 h 19"/>
                <a:gd name="T8" fmla="*/ 19 w 1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9" y="0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4" y="9"/>
                    <a:pt x="8" y="14"/>
                    <a:pt x="3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6" y="13"/>
                    <a:pt x="13" y="7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" name="Freeform 54"/>
            <p:cNvSpPr>
              <a:spLocks/>
            </p:cNvSpPr>
            <p:nvPr userDrawn="1"/>
          </p:nvSpPr>
          <p:spPr bwMode="auto">
            <a:xfrm>
              <a:off x="528638" y="3706813"/>
              <a:ext cx="142875" cy="133350"/>
            </a:xfrm>
            <a:custGeom>
              <a:avLst/>
              <a:gdLst>
                <a:gd name="T0" fmla="*/ 43 w 43"/>
                <a:gd name="T1" fmla="*/ 0 h 41"/>
                <a:gd name="T2" fmla="*/ 43 w 43"/>
                <a:gd name="T3" fmla="*/ 4 h 41"/>
                <a:gd name="T4" fmla="*/ 7 w 43"/>
                <a:gd name="T5" fmla="*/ 38 h 41"/>
                <a:gd name="T6" fmla="*/ 3 w 43"/>
                <a:gd name="T7" fmla="*/ 41 h 41"/>
                <a:gd name="T8" fmla="*/ 0 w 43"/>
                <a:gd name="T9" fmla="*/ 41 h 41"/>
                <a:gd name="T10" fmla="*/ 42 w 43"/>
                <a:gd name="T11" fmla="*/ 1 h 41"/>
                <a:gd name="T12" fmla="*/ 43 w 43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1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31" y="14"/>
                    <a:pt x="19" y="26"/>
                    <a:pt x="7" y="38"/>
                  </a:cubicBezTo>
                  <a:cubicBezTo>
                    <a:pt x="6" y="39"/>
                    <a:pt x="5" y="40"/>
                    <a:pt x="3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4" y="28"/>
                    <a:pt x="27" y="14"/>
                    <a:pt x="42" y="1"/>
                  </a:cubicBezTo>
                  <a:cubicBezTo>
                    <a:pt x="42" y="1"/>
                    <a:pt x="43" y="1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8" name="Freeform 55"/>
            <p:cNvSpPr>
              <a:spLocks/>
            </p:cNvSpPr>
            <p:nvPr userDrawn="1"/>
          </p:nvSpPr>
          <p:spPr bwMode="auto">
            <a:xfrm>
              <a:off x="431800" y="3636963"/>
              <a:ext cx="239713" cy="203200"/>
            </a:xfrm>
            <a:custGeom>
              <a:avLst/>
              <a:gdLst>
                <a:gd name="T0" fmla="*/ 72 w 72"/>
                <a:gd name="T1" fmla="*/ 0 h 62"/>
                <a:gd name="T2" fmla="*/ 72 w 72"/>
                <a:gd name="T3" fmla="*/ 3 h 62"/>
                <a:gd name="T4" fmla="*/ 35 w 72"/>
                <a:gd name="T5" fmla="*/ 37 h 62"/>
                <a:gd name="T6" fmla="*/ 4 w 72"/>
                <a:gd name="T7" fmla="*/ 62 h 62"/>
                <a:gd name="T8" fmla="*/ 0 w 72"/>
                <a:gd name="T9" fmla="*/ 62 h 62"/>
                <a:gd name="T10" fmla="*/ 7 w 72"/>
                <a:gd name="T11" fmla="*/ 58 h 62"/>
                <a:gd name="T12" fmla="*/ 70 w 72"/>
                <a:gd name="T13" fmla="*/ 2 h 62"/>
                <a:gd name="T14" fmla="*/ 72 w 72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2">
                  <a:moveTo>
                    <a:pt x="72" y="0"/>
                  </a:moveTo>
                  <a:cubicBezTo>
                    <a:pt x="72" y="3"/>
                    <a:pt x="72" y="3"/>
                    <a:pt x="72" y="3"/>
                  </a:cubicBezTo>
                  <a:cubicBezTo>
                    <a:pt x="59" y="14"/>
                    <a:pt x="47" y="25"/>
                    <a:pt x="35" y="37"/>
                  </a:cubicBezTo>
                  <a:cubicBezTo>
                    <a:pt x="26" y="46"/>
                    <a:pt x="15" y="55"/>
                    <a:pt x="4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" y="61"/>
                    <a:pt x="5" y="59"/>
                    <a:pt x="7" y="58"/>
                  </a:cubicBezTo>
                  <a:cubicBezTo>
                    <a:pt x="30" y="41"/>
                    <a:pt x="48" y="20"/>
                    <a:pt x="70" y="2"/>
                  </a:cubicBezTo>
                  <a:cubicBezTo>
                    <a:pt x="70" y="1"/>
                    <a:pt x="71" y="1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9" name="Freeform 56"/>
            <p:cNvSpPr>
              <a:spLocks/>
            </p:cNvSpPr>
            <p:nvPr userDrawn="1"/>
          </p:nvSpPr>
          <p:spPr bwMode="auto">
            <a:xfrm>
              <a:off x="320675" y="3568700"/>
              <a:ext cx="350838" cy="261938"/>
            </a:xfrm>
            <a:custGeom>
              <a:avLst/>
              <a:gdLst>
                <a:gd name="T0" fmla="*/ 105 w 105"/>
                <a:gd name="T1" fmla="*/ 0 h 80"/>
                <a:gd name="T2" fmla="*/ 105 w 105"/>
                <a:gd name="T3" fmla="*/ 3 h 80"/>
                <a:gd name="T4" fmla="*/ 67 w 105"/>
                <a:gd name="T5" fmla="*/ 37 h 80"/>
                <a:gd name="T6" fmla="*/ 0 w 105"/>
                <a:gd name="T7" fmla="*/ 80 h 80"/>
                <a:gd name="T8" fmla="*/ 0 w 105"/>
                <a:gd name="T9" fmla="*/ 77 h 80"/>
                <a:gd name="T10" fmla="*/ 39 w 105"/>
                <a:gd name="T11" fmla="*/ 57 h 80"/>
                <a:gd name="T12" fmla="*/ 102 w 105"/>
                <a:gd name="T13" fmla="*/ 3 h 80"/>
                <a:gd name="T14" fmla="*/ 105 w 105"/>
                <a:gd name="T1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80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4"/>
                    <a:pt x="80" y="25"/>
                    <a:pt x="67" y="37"/>
                  </a:cubicBezTo>
                  <a:cubicBezTo>
                    <a:pt x="48" y="55"/>
                    <a:pt x="25" y="70"/>
                    <a:pt x="0" y="8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4" y="72"/>
                    <a:pt x="27" y="65"/>
                    <a:pt x="39" y="57"/>
                  </a:cubicBezTo>
                  <a:cubicBezTo>
                    <a:pt x="62" y="41"/>
                    <a:pt x="81" y="21"/>
                    <a:pt x="102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0" name="Freeform 57"/>
            <p:cNvSpPr>
              <a:spLocks/>
            </p:cNvSpPr>
            <p:nvPr userDrawn="1"/>
          </p:nvSpPr>
          <p:spPr bwMode="auto">
            <a:xfrm>
              <a:off x="320675" y="3506788"/>
              <a:ext cx="350838" cy="249238"/>
            </a:xfrm>
            <a:custGeom>
              <a:avLst/>
              <a:gdLst>
                <a:gd name="T0" fmla="*/ 105 w 105"/>
                <a:gd name="T1" fmla="*/ 0 h 76"/>
                <a:gd name="T2" fmla="*/ 105 w 105"/>
                <a:gd name="T3" fmla="*/ 2 h 76"/>
                <a:gd name="T4" fmla="*/ 67 w 105"/>
                <a:gd name="T5" fmla="*/ 35 h 76"/>
                <a:gd name="T6" fmla="*/ 0 w 105"/>
                <a:gd name="T7" fmla="*/ 76 h 76"/>
                <a:gd name="T8" fmla="*/ 0 w 105"/>
                <a:gd name="T9" fmla="*/ 74 h 76"/>
                <a:gd name="T10" fmla="*/ 39 w 105"/>
                <a:gd name="T11" fmla="*/ 54 h 76"/>
                <a:gd name="T12" fmla="*/ 101 w 105"/>
                <a:gd name="T13" fmla="*/ 2 h 76"/>
                <a:gd name="T14" fmla="*/ 105 w 105"/>
                <a:gd name="T1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6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3"/>
                    <a:pt x="79" y="24"/>
                    <a:pt x="67" y="35"/>
                  </a:cubicBezTo>
                  <a:cubicBezTo>
                    <a:pt x="48" y="52"/>
                    <a:pt x="25" y="67"/>
                    <a:pt x="0" y="76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4" y="69"/>
                    <a:pt x="27" y="62"/>
                    <a:pt x="39" y="54"/>
                  </a:cubicBezTo>
                  <a:cubicBezTo>
                    <a:pt x="62" y="39"/>
                    <a:pt x="80" y="19"/>
                    <a:pt x="101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1" name="Freeform 58"/>
            <p:cNvSpPr>
              <a:spLocks/>
            </p:cNvSpPr>
            <p:nvPr userDrawn="1"/>
          </p:nvSpPr>
          <p:spPr bwMode="auto">
            <a:xfrm>
              <a:off x="320675" y="3441700"/>
              <a:ext cx="350838" cy="241300"/>
            </a:xfrm>
            <a:custGeom>
              <a:avLst/>
              <a:gdLst>
                <a:gd name="T0" fmla="*/ 105 w 105"/>
                <a:gd name="T1" fmla="*/ 0 h 74"/>
                <a:gd name="T2" fmla="*/ 105 w 105"/>
                <a:gd name="T3" fmla="*/ 3 h 74"/>
                <a:gd name="T4" fmla="*/ 67 w 105"/>
                <a:gd name="T5" fmla="*/ 34 h 74"/>
                <a:gd name="T6" fmla="*/ 0 w 105"/>
                <a:gd name="T7" fmla="*/ 74 h 74"/>
                <a:gd name="T8" fmla="*/ 0 w 105"/>
                <a:gd name="T9" fmla="*/ 72 h 74"/>
                <a:gd name="T10" fmla="*/ 39 w 105"/>
                <a:gd name="T11" fmla="*/ 52 h 74"/>
                <a:gd name="T12" fmla="*/ 101 w 105"/>
                <a:gd name="T13" fmla="*/ 3 h 74"/>
                <a:gd name="T14" fmla="*/ 105 w 10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3"/>
                    <a:pt x="79" y="24"/>
                    <a:pt x="67" y="34"/>
                  </a:cubicBezTo>
                  <a:cubicBezTo>
                    <a:pt x="47" y="51"/>
                    <a:pt x="25" y="65"/>
                    <a:pt x="0" y="74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4" y="67"/>
                    <a:pt x="27" y="60"/>
                    <a:pt x="39" y="52"/>
                  </a:cubicBezTo>
                  <a:cubicBezTo>
                    <a:pt x="62" y="38"/>
                    <a:pt x="80" y="19"/>
                    <a:pt x="101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2" name="Freeform 59"/>
            <p:cNvSpPr>
              <a:spLocks/>
            </p:cNvSpPr>
            <p:nvPr userDrawn="1"/>
          </p:nvSpPr>
          <p:spPr bwMode="auto">
            <a:xfrm>
              <a:off x="320675" y="3382963"/>
              <a:ext cx="350838" cy="228600"/>
            </a:xfrm>
            <a:custGeom>
              <a:avLst/>
              <a:gdLst>
                <a:gd name="T0" fmla="*/ 105 w 105"/>
                <a:gd name="T1" fmla="*/ 0 h 70"/>
                <a:gd name="T2" fmla="*/ 105 w 105"/>
                <a:gd name="T3" fmla="*/ 2 h 70"/>
                <a:gd name="T4" fmla="*/ 67 w 105"/>
                <a:gd name="T5" fmla="*/ 32 h 70"/>
                <a:gd name="T6" fmla="*/ 0 w 105"/>
                <a:gd name="T7" fmla="*/ 70 h 70"/>
                <a:gd name="T8" fmla="*/ 0 w 105"/>
                <a:gd name="T9" fmla="*/ 68 h 70"/>
                <a:gd name="T10" fmla="*/ 40 w 105"/>
                <a:gd name="T11" fmla="*/ 50 h 70"/>
                <a:gd name="T12" fmla="*/ 102 w 105"/>
                <a:gd name="T13" fmla="*/ 2 h 70"/>
                <a:gd name="T14" fmla="*/ 105 w 105"/>
                <a:gd name="T1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2"/>
                    <a:pt x="80" y="22"/>
                    <a:pt x="67" y="32"/>
                  </a:cubicBezTo>
                  <a:cubicBezTo>
                    <a:pt x="48" y="49"/>
                    <a:pt x="25" y="62"/>
                    <a:pt x="0" y="7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4" y="63"/>
                    <a:pt x="27" y="57"/>
                    <a:pt x="40" y="50"/>
                  </a:cubicBezTo>
                  <a:cubicBezTo>
                    <a:pt x="62" y="36"/>
                    <a:pt x="81" y="18"/>
                    <a:pt x="102" y="2"/>
                  </a:cubicBezTo>
                  <a:cubicBezTo>
                    <a:pt x="103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3" name="Freeform 60"/>
            <p:cNvSpPr>
              <a:spLocks/>
            </p:cNvSpPr>
            <p:nvPr userDrawn="1"/>
          </p:nvSpPr>
          <p:spPr bwMode="auto">
            <a:xfrm>
              <a:off x="320675" y="3324225"/>
              <a:ext cx="350838" cy="219075"/>
            </a:xfrm>
            <a:custGeom>
              <a:avLst/>
              <a:gdLst>
                <a:gd name="T0" fmla="*/ 105 w 105"/>
                <a:gd name="T1" fmla="*/ 0 h 67"/>
                <a:gd name="T2" fmla="*/ 105 w 105"/>
                <a:gd name="T3" fmla="*/ 2 h 67"/>
                <a:gd name="T4" fmla="*/ 68 w 105"/>
                <a:gd name="T5" fmla="*/ 31 h 67"/>
                <a:gd name="T6" fmla="*/ 0 w 105"/>
                <a:gd name="T7" fmla="*/ 67 h 67"/>
                <a:gd name="T8" fmla="*/ 0 w 105"/>
                <a:gd name="T9" fmla="*/ 65 h 67"/>
                <a:gd name="T10" fmla="*/ 41 w 105"/>
                <a:gd name="T11" fmla="*/ 47 h 67"/>
                <a:gd name="T12" fmla="*/ 102 w 105"/>
                <a:gd name="T13" fmla="*/ 2 h 67"/>
                <a:gd name="T14" fmla="*/ 105 w 105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7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1"/>
                    <a:pt x="80" y="21"/>
                    <a:pt x="68" y="31"/>
                  </a:cubicBezTo>
                  <a:cubicBezTo>
                    <a:pt x="48" y="47"/>
                    <a:pt x="25" y="60"/>
                    <a:pt x="0" y="6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4" y="61"/>
                    <a:pt x="28" y="55"/>
                    <a:pt x="41" y="47"/>
                  </a:cubicBezTo>
                  <a:cubicBezTo>
                    <a:pt x="63" y="34"/>
                    <a:pt x="81" y="17"/>
                    <a:pt x="102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4" name="Freeform 61"/>
            <p:cNvSpPr>
              <a:spLocks/>
            </p:cNvSpPr>
            <p:nvPr userDrawn="1"/>
          </p:nvSpPr>
          <p:spPr bwMode="auto">
            <a:xfrm>
              <a:off x="320675" y="3263900"/>
              <a:ext cx="350838" cy="212725"/>
            </a:xfrm>
            <a:custGeom>
              <a:avLst/>
              <a:gdLst>
                <a:gd name="T0" fmla="*/ 105 w 105"/>
                <a:gd name="T1" fmla="*/ 0 h 65"/>
                <a:gd name="T2" fmla="*/ 105 w 105"/>
                <a:gd name="T3" fmla="*/ 3 h 65"/>
                <a:gd name="T4" fmla="*/ 69 w 105"/>
                <a:gd name="T5" fmla="*/ 29 h 65"/>
                <a:gd name="T6" fmla="*/ 0 w 105"/>
                <a:gd name="T7" fmla="*/ 65 h 65"/>
                <a:gd name="T8" fmla="*/ 0 w 105"/>
                <a:gd name="T9" fmla="*/ 62 h 65"/>
                <a:gd name="T10" fmla="*/ 42 w 105"/>
                <a:gd name="T11" fmla="*/ 45 h 65"/>
                <a:gd name="T12" fmla="*/ 103 w 105"/>
                <a:gd name="T13" fmla="*/ 2 h 65"/>
                <a:gd name="T14" fmla="*/ 105 w 105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5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1" y="20"/>
                    <a:pt x="69" y="29"/>
                  </a:cubicBezTo>
                  <a:cubicBezTo>
                    <a:pt x="49" y="45"/>
                    <a:pt x="25" y="58"/>
                    <a:pt x="0" y="6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5" y="58"/>
                    <a:pt x="29" y="53"/>
                    <a:pt x="42" y="45"/>
                  </a:cubicBezTo>
                  <a:cubicBezTo>
                    <a:pt x="64" y="33"/>
                    <a:pt x="82" y="16"/>
                    <a:pt x="103" y="2"/>
                  </a:cubicBezTo>
                  <a:cubicBezTo>
                    <a:pt x="104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5" name="Freeform 62"/>
            <p:cNvSpPr>
              <a:spLocks/>
            </p:cNvSpPr>
            <p:nvPr userDrawn="1"/>
          </p:nvSpPr>
          <p:spPr bwMode="auto">
            <a:xfrm>
              <a:off x="320675" y="3208338"/>
              <a:ext cx="350838" cy="200025"/>
            </a:xfrm>
            <a:custGeom>
              <a:avLst/>
              <a:gdLst>
                <a:gd name="T0" fmla="*/ 105 w 105"/>
                <a:gd name="T1" fmla="*/ 0 h 61"/>
                <a:gd name="T2" fmla="*/ 105 w 105"/>
                <a:gd name="T3" fmla="*/ 3 h 61"/>
                <a:gd name="T4" fmla="*/ 71 w 105"/>
                <a:gd name="T5" fmla="*/ 27 h 61"/>
                <a:gd name="T6" fmla="*/ 0 w 105"/>
                <a:gd name="T7" fmla="*/ 61 h 61"/>
                <a:gd name="T8" fmla="*/ 0 w 105"/>
                <a:gd name="T9" fmla="*/ 59 h 61"/>
                <a:gd name="T10" fmla="*/ 44 w 105"/>
                <a:gd name="T11" fmla="*/ 42 h 61"/>
                <a:gd name="T12" fmla="*/ 104 w 105"/>
                <a:gd name="T13" fmla="*/ 1 h 61"/>
                <a:gd name="T14" fmla="*/ 105 w 105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1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2" y="19"/>
                    <a:pt x="71" y="27"/>
                  </a:cubicBezTo>
                  <a:cubicBezTo>
                    <a:pt x="50" y="43"/>
                    <a:pt x="25" y="55"/>
                    <a:pt x="0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5" y="55"/>
                    <a:pt x="30" y="50"/>
                    <a:pt x="44" y="42"/>
                  </a:cubicBezTo>
                  <a:cubicBezTo>
                    <a:pt x="65" y="31"/>
                    <a:pt x="84" y="15"/>
                    <a:pt x="104" y="1"/>
                  </a:cubicBezTo>
                  <a:cubicBezTo>
                    <a:pt x="104" y="1"/>
                    <a:pt x="105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6" name="Freeform 63"/>
            <p:cNvSpPr>
              <a:spLocks/>
            </p:cNvSpPr>
            <p:nvPr userDrawn="1"/>
          </p:nvSpPr>
          <p:spPr bwMode="auto">
            <a:xfrm>
              <a:off x="320675" y="3155950"/>
              <a:ext cx="350838" cy="190500"/>
            </a:xfrm>
            <a:custGeom>
              <a:avLst/>
              <a:gdLst>
                <a:gd name="T0" fmla="*/ 105 w 105"/>
                <a:gd name="T1" fmla="*/ 0 h 58"/>
                <a:gd name="T2" fmla="*/ 105 w 105"/>
                <a:gd name="T3" fmla="*/ 2 h 58"/>
                <a:gd name="T4" fmla="*/ 72 w 105"/>
                <a:gd name="T5" fmla="*/ 25 h 58"/>
                <a:gd name="T6" fmla="*/ 0 w 105"/>
                <a:gd name="T7" fmla="*/ 58 h 58"/>
                <a:gd name="T8" fmla="*/ 0 w 105"/>
                <a:gd name="T9" fmla="*/ 55 h 58"/>
                <a:gd name="T10" fmla="*/ 46 w 105"/>
                <a:gd name="T11" fmla="*/ 39 h 58"/>
                <a:gd name="T12" fmla="*/ 105 w 105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8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4" y="10"/>
                    <a:pt x="83" y="17"/>
                    <a:pt x="72" y="25"/>
                  </a:cubicBezTo>
                  <a:cubicBezTo>
                    <a:pt x="51" y="41"/>
                    <a:pt x="26" y="52"/>
                    <a:pt x="0" y="58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6" y="52"/>
                    <a:pt x="31" y="47"/>
                    <a:pt x="46" y="39"/>
                  </a:cubicBezTo>
                  <a:cubicBezTo>
                    <a:pt x="67" y="28"/>
                    <a:pt x="85" y="13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7" name="Freeform 64"/>
            <p:cNvSpPr>
              <a:spLocks/>
            </p:cNvSpPr>
            <p:nvPr userDrawn="1"/>
          </p:nvSpPr>
          <p:spPr bwMode="auto">
            <a:xfrm>
              <a:off x="320675" y="3103563"/>
              <a:ext cx="350838" cy="177800"/>
            </a:xfrm>
            <a:custGeom>
              <a:avLst/>
              <a:gdLst>
                <a:gd name="T0" fmla="*/ 105 w 105"/>
                <a:gd name="T1" fmla="*/ 0 h 54"/>
                <a:gd name="T2" fmla="*/ 105 w 105"/>
                <a:gd name="T3" fmla="*/ 2 h 54"/>
                <a:gd name="T4" fmla="*/ 74 w 105"/>
                <a:gd name="T5" fmla="*/ 23 h 54"/>
                <a:gd name="T6" fmla="*/ 0 w 105"/>
                <a:gd name="T7" fmla="*/ 54 h 54"/>
                <a:gd name="T8" fmla="*/ 0 w 105"/>
                <a:gd name="T9" fmla="*/ 52 h 54"/>
                <a:gd name="T10" fmla="*/ 48 w 105"/>
                <a:gd name="T11" fmla="*/ 36 h 54"/>
                <a:gd name="T12" fmla="*/ 105 w 105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4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9"/>
                    <a:pt x="84" y="16"/>
                    <a:pt x="74" y="23"/>
                  </a:cubicBezTo>
                  <a:cubicBezTo>
                    <a:pt x="52" y="38"/>
                    <a:pt x="27" y="49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7" y="49"/>
                    <a:pt x="33" y="44"/>
                    <a:pt x="48" y="36"/>
                  </a:cubicBezTo>
                  <a:cubicBezTo>
                    <a:pt x="68" y="26"/>
                    <a:pt x="86" y="12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8" name="Freeform 65"/>
            <p:cNvSpPr>
              <a:spLocks/>
            </p:cNvSpPr>
            <p:nvPr userDrawn="1"/>
          </p:nvSpPr>
          <p:spPr bwMode="auto">
            <a:xfrm>
              <a:off x="320675" y="3055938"/>
              <a:ext cx="350838" cy="163513"/>
            </a:xfrm>
            <a:custGeom>
              <a:avLst/>
              <a:gdLst>
                <a:gd name="T0" fmla="*/ 105 w 105"/>
                <a:gd name="T1" fmla="*/ 0 h 50"/>
                <a:gd name="T2" fmla="*/ 105 w 105"/>
                <a:gd name="T3" fmla="*/ 2 h 50"/>
                <a:gd name="T4" fmla="*/ 76 w 105"/>
                <a:gd name="T5" fmla="*/ 20 h 50"/>
                <a:gd name="T6" fmla="*/ 0 w 105"/>
                <a:gd name="T7" fmla="*/ 50 h 50"/>
                <a:gd name="T8" fmla="*/ 0 w 105"/>
                <a:gd name="T9" fmla="*/ 48 h 50"/>
                <a:gd name="T10" fmla="*/ 51 w 105"/>
                <a:gd name="T11" fmla="*/ 33 h 50"/>
                <a:gd name="T12" fmla="*/ 105 w 105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8"/>
                    <a:pt x="86" y="14"/>
                    <a:pt x="76" y="20"/>
                  </a:cubicBezTo>
                  <a:cubicBezTo>
                    <a:pt x="54" y="36"/>
                    <a:pt x="27" y="46"/>
                    <a:pt x="0" y="5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7" y="45"/>
                    <a:pt x="35" y="41"/>
                    <a:pt x="51" y="33"/>
                  </a:cubicBezTo>
                  <a:cubicBezTo>
                    <a:pt x="70" y="24"/>
                    <a:pt x="87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9" name="Freeform 66"/>
            <p:cNvSpPr>
              <a:spLocks/>
            </p:cNvSpPr>
            <p:nvPr userDrawn="1"/>
          </p:nvSpPr>
          <p:spPr bwMode="auto">
            <a:xfrm>
              <a:off x="320675" y="3003550"/>
              <a:ext cx="350838" cy="152400"/>
            </a:xfrm>
            <a:custGeom>
              <a:avLst/>
              <a:gdLst>
                <a:gd name="T0" fmla="*/ 105 w 105"/>
                <a:gd name="T1" fmla="*/ 0 h 47"/>
                <a:gd name="T2" fmla="*/ 105 w 105"/>
                <a:gd name="T3" fmla="*/ 3 h 47"/>
                <a:gd name="T4" fmla="*/ 79 w 105"/>
                <a:gd name="T5" fmla="*/ 19 h 47"/>
                <a:gd name="T6" fmla="*/ 0 w 105"/>
                <a:gd name="T7" fmla="*/ 47 h 47"/>
                <a:gd name="T8" fmla="*/ 0 w 105"/>
                <a:gd name="T9" fmla="*/ 45 h 47"/>
                <a:gd name="T10" fmla="*/ 53 w 105"/>
                <a:gd name="T11" fmla="*/ 31 h 47"/>
                <a:gd name="T12" fmla="*/ 105 w 105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7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6" y="8"/>
                    <a:pt x="88" y="13"/>
                    <a:pt x="79" y="19"/>
                  </a:cubicBezTo>
                  <a:cubicBezTo>
                    <a:pt x="55" y="34"/>
                    <a:pt x="28" y="44"/>
                    <a:pt x="0" y="4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8" y="43"/>
                    <a:pt x="36" y="39"/>
                    <a:pt x="53" y="31"/>
                  </a:cubicBezTo>
                  <a:cubicBezTo>
                    <a:pt x="72" y="23"/>
                    <a:pt x="88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0" name="Freeform 67"/>
            <p:cNvSpPr>
              <a:spLocks/>
            </p:cNvSpPr>
            <p:nvPr userDrawn="1"/>
          </p:nvSpPr>
          <p:spPr bwMode="auto">
            <a:xfrm>
              <a:off x="320675" y="2957513"/>
              <a:ext cx="350838" cy="139700"/>
            </a:xfrm>
            <a:custGeom>
              <a:avLst/>
              <a:gdLst>
                <a:gd name="T0" fmla="*/ 105 w 105"/>
                <a:gd name="T1" fmla="*/ 0 h 43"/>
                <a:gd name="T2" fmla="*/ 105 w 105"/>
                <a:gd name="T3" fmla="*/ 2 h 43"/>
                <a:gd name="T4" fmla="*/ 82 w 105"/>
                <a:gd name="T5" fmla="*/ 16 h 43"/>
                <a:gd name="T6" fmla="*/ 0 w 105"/>
                <a:gd name="T7" fmla="*/ 43 h 43"/>
                <a:gd name="T8" fmla="*/ 0 w 105"/>
                <a:gd name="T9" fmla="*/ 40 h 43"/>
                <a:gd name="T10" fmla="*/ 56 w 105"/>
                <a:gd name="T11" fmla="*/ 27 h 43"/>
                <a:gd name="T12" fmla="*/ 105 w 105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7" y="6"/>
                    <a:pt x="89" y="11"/>
                    <a:pt x="82" y="16"/>
                  </a:cubicBezTo>
                  <a:cubicBezTo>
                    <a:pt x="57" y="31"/>
                    <a:pt x="29" y="41"/>
                    <a:pt x="0" y="4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9" y="39"/>
                    <a:pt x="38" y="35"/>
                    <a:pt x="56" y="27"/>
                  </a:cubicBezTo>
                  <a:cubicBezTo>
                    <a:pt x="74" y="20"/>
                    <a:pt x="89" y="9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1" name="Freeform 68"/>
            <p:cNvSpPr>
              <a:spLocks/>
            </p:cNvSpPr>
            <p:nvPr userDrawn="1"/>
          </p:nvSpPr>
          <p:spPr bwMode="auto">
            <a:xfrm>
              <a:off x="320675" y="2911475"/>
              <a:ext cx="350838" cy="127000"/>
            </a:xfrm>
            <a:custGeom>
              <a:avLst/>
              <a:gdLst>
                <a:gd name="T0" fmla="*/ 105 w 105"/>
                <a:gd name="T1" fmla="*/ 0 h 39"/>
                <a:gd name="T2" fmla="*/ 105 w 105"/>
                <a:gd name="T3" fmla="*/ 2 h 39"/>
                <a:gd name="T4" fmla="*/ 85 w 105"/>
                <a:gd name="T5" fmla="*/ 13 h 39"/>
                <a:gd name="T6" fmla="*/ 0 w 105"/>
                <a:gd name="T7" fmla="*/ 39 h 39"/>
                <a:gd name="T8" fmla="*/ 0 w 105"/>
                <a:gd name="T9" fmla="*/ 36 h 39"/>
                <a:gd name="T10" fmla="*/ 60 w 105"/>
                <a:gd name="T11" fmla="*/ 24 h 39"/>
                <a:gd name="T12" fmla="*/ 105 w 105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9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8" y="5"/>
                    <a:pt x="91" y="9"/>
                    <a:pt x="85" y="13"/>
                  </a:cubicBezTo>
                  <a:cubicBezTo>
                    <a:pt x="59" y="29"/>
                    <a:pt x="30" y="38"/>
                    <a:pt x="0" y="3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0" y="36"/>
                    <a:pt x="41" y="32"/>
                    <a:pt x="60" y="24"/>
                  </a:cubicBezTo>
                  <a:cubicBezTo>
                    <a:pt x="76" y="17"/>
                    <a:pt x="90" y="8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2" name="Freeform 69"/>
            <p:cNvSpPr>
              <a:spLocks/>
            </p:cNvSpPr>
            <p:nvPr userDrawn="1"/>
          </p:nvSpPr>
          <p:spPr bwMode="auto">
            <a:xfrm>
              <a:off x="320675" y="2865438"/>
              <a:ext cx="350838" cy="114300"/>
            </a:xfrm>
            <a:custGeom>
              <a:avLst/>
              <a:gdLst>
                <a:gd name="T0" fmla="*/ 105 w 105"/>
                <a:gd name="T1" fmla="*/ 0 h 35"/>
                <a:gd name="T2" fmla="*/ 105 w 105"/>
                <a:gd name="T3" fmla="*/ 2 h 35"/>
                <a:gd name="T4" fmla="*/ 88 w 105"/>
                <a:gd name="T5" fmla="*/ 11 h 35"/>
                <a:gd name="T6" fmla="*/ 0 w 105"/>
                <a:gd name="T7" fmla="*/ 34 h 35"/>
                <a:gd name="T8" fmla="*/ 0 w 105"/>
                <a:gd name="T9" fmla="*/ 32 h 35"/>
                <a:gd name="T10" fmla="*/ 63 w 105"/>
                <a:gd name="T11" fmla="*/ 21 h 35"/>
                <a:gd name="T12" fmla="*/ 105 w 105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5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9" y="5"/>
                    <a:pt x="93" y="8"/>
                    <a:pt x="88" y="11"/>
                  </a:cubicBezTo>
                  <a:cubicBezTo>
                    <a:pt x="61" y="27"/>
                    <a:pt x="31" y="35"/>
                    <a:pt x="0" y="3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1" y="33"/>
                    <a:pt x="43" y="29"/>
                    <a:pt x="63" y="21"/>
                  </a:cubicBezTo>
                  <a:cubicBezTo>
                    <a:pt x="78" y="16"/>
                    <a:pt x="91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3" name="Freeform 70"/>
            <p:cNvSpPr>
              <a:spLocks/>
            </p:cNvSpPr>
            <p:nvPr userDrawn="1"/>
          </p:nvSpPr>
          <p:spPr bwMode="auto">
            <a:xfrm>
              <a:off x="320675" y="2819400"/>
              <a:ext cx="350838" cy="107950"/>
            </a:xfrm>
            <a:custGeom>
              <a:avLst/>
              <a:gdLst>
                <a:gd name="T0" fmla="*/ 105 w 105"/>
                <a:gd name="T1" fmla="*/ 0 h 33"/>
                <a:gd name="T2" fmla="*/ 105 w 105"/>
                <a:gd name="T3" fmla="*/ 2 h 33"/>
                <a:gd name="T4" fmla="*/ 91 w 105"/>
                <a:gd name="T5" fmla="*/ 10 h 33"/>
                <a:gd name="T6" fmla="*/ 0 w 105"/>
                <a:gd name="T7" fmla="*/ 30 h 33"/>
                <a:gd name="T8" fmla="*/ 0 w 105"/>
                <a:gd name="T9" fmla="*/ 28 h 33"/>
                <a:gd name="T10" fmla="*/ 3 w 105"/>
                <a:gd name="T11" fmla="*/ 28 h 33"/>
                <a:gd name="T12" fmla="*/ 67 w 105"/>
                <a:gd name="T13" fmla="*/ 19 h 33"/>
                <a:gd name="T14" fmla="*/ 105 w 105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3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100" y="4"/>
                    <a:pt x="96" y="7"/>
                    <a:pt x="91" y="10"/>
                  </a:cubicBezTo>
                  <a:cubicBezTo>
                    <a:pt x="64" y="25"/>
                    <a:pt x="31" y="33"/>
                    <a:pt x="0" y="3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28"/>
                    <a:pt x="2" y="28"/>
                    <a:pt x="3" y="28"/>
                  </a:cubicBezTo>
                  <a:cubicBezTo>
                    <a:pt x="25" y="29"/>
                    <a:pt x="47" y="27"/>
                    <a:pt x="67" y="19"/>
                  </a:cubicBezTo>
                  <a:cubicBezTo>
                    <a:pt x="80" y="14"/>
                    <a:pt x="93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4" name="Freeform 71"/>
            <p:cNvSpPr>
              <a:spLocks/>
            </p:cNvSpPr>
            <p:nvPr userDrawn="1"/>
          </p:nvSpPr>
          <p:spPr bwMode="auto">
            <a:xfrm>
              <a:off x="320675" y="2816225"/>
              <a:ext cx="284163" cy="55563"/>
            </a:xfrm>
            <a:custGeom>
              <a:avLst/>
              <a:gdLst>
                <a:gd name="T0" fmla="*/ 85 w 85"/>
                <a:gd name="T1" fmla="*/ 0 h 17"/>
                <a:gd name="T2" fmla="*/ 0 w 85"/>
                <a:gd name="T3" fmla="*/ 14 h 17"/>
                <a:gd name="T4" fmla="*/ 0 w 85"/>
                <a:gd name="T5" fmla="*/ 11 h 17"/>
                <a:gd name="T6" fmla="*/ 8 w 85"/>
                <a:gd name="T7" fmla="*/ 12 h 17"/>
                <a:gd name="T8" fmla="*/ 71 w 85"/>
                <a:gd name="T9" fmla="*/ 4 h 17"/>
                <a:gd name="T10" fmla="*/ 80 w 85"/>
                <a:gd name="T11" fmla="*/ 0 h 17"/>
                <a:gd name="T12" fmla="*/ 85 w 85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7">
                  <a:moveTo>
                    <a:pt x="85" y="0"/>
                  </a:moveTo>
                  <a:cubicBezTo>
                    <a:pt x="58" y="12"/>
                    <a:pt x="29" y="17"/>
                    <a:pt x="0" y="1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2"/>
                    <a:pt x="5" y="12"/>
                    <a:pt x="8" y="12"/>
                  </a:cubicBezTo>
                  <a:cubicBezTo>
                    <a:pt x="29" y="13"/>
                    <a:pt x="51" y="11"/>
                    <a:pt x="71" y="4"/>
                  </a:cubicBezTo>
                  <a:cubicBezTo>
                    <a:pt x="74" y="3"/>
                    <a:pt x="77" y="1"/>
                    <a:pt x="80" y="0"/>
                  </a:cubicBezTo>
                  <a:lnTo>
                    <a:pt x="8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</p:grpSp>
      <p:sp>
        <p:nvSpPr>
          <p:cNvPr id="25" name="Title 4"/>
          <p:cNvSpPr>
            <a:spLocks noGrp="1"/>
          </p:cNvSpPr>
          <p:nvPr>
            <p:ph type="title" hasCustomPrompt="1"/>
          </p:nvPr>
        </p:nvSpPr>
        <p:spPr>
          <a:xfrm>
            <a:off x="587375" y="357948"/>
            <a:ext cx="4229100" cy="1486727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30752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elt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6"/>
          <p:cNvSpPr/>
          <p:nvPr userDrawn="1"/>
        </p:nvSpPr>
        <p:spPr>
          <a:xfrm>
            <a:off x="7427913" y="0"/>
            <a:ext cx="4764087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US"/>
          </a:p>
        </p:txBody>
      </p:sp>
      <p:sp>
        <p:nvSpPr>
          <p:cNvPr id="28" name="Pladsholder til tekst 3"/>
          <p:cNvSpPr>
            <a:spLocks noGrp="1"/>
          </p:cNvSpPr>
          <p:nvPr>
            <p:ph type="body" sz="quarter" idx="17" hasCustomPrompt="1"/>
          </p:nvPr>
        </p:nvSpPr>
        <p:spPr>
          <a:xfrm>
            <a:off x="8027662" y="2804344"/>
            <a:ext cx="3592838" cy="3222624"/>
          </a:xfrm>
        </p:spPr>
        <p:txBody>
          <a:bodyPr rtlCol="0"/>
          <a:lstStyle>
            <a:lvl1pPr marL="285750" indent="-285750">
              <a:buFontTx/>
              <a:buBlip>
                <a:blip r:embed="rId2"/>
              </a:buBlip>
              <a:defRPr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GB"/>
              <a:t>Insert text here</a:t>
            </a:r>
            <a:endParaRPr lang="da-DK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>
            <a:lvl1pPr>
              <a:defRPr>
                <a:solidFill>
                  <a:schemeClr val="bg1">
                    <a:alpha val="70000"/>
                  </a:schemeClr>
                </a:solidFill>
              </a:defRPr>
            </a:lvl1pPr>
          </a:lstStyle>
          <a:p>
            <a:pPr rtl="0"/>
            <a:fld id="{D8D877B3-D348-4611-9BDB-C5374591D951}" type="slidenum">
              <a:rPr lang="en-US" smtClean="0"/>
              <a:pPr rtl="0"/>
              <a:t>‹Nº›</a:t>
            </a:fld>
            <a:endParaRPr lang="en-US" dirty="0"/>
          </a:p>
        </p:txBody>
      </p:sp>
      <p:grpSp>
        <p:nvGrpSpPr>
          <p:cNvPr id="5" name="Gruppe 4"/>
          <p:cNvGrpSpPr/>
          <p:nvPr userDrawn="1"/>
        </p:nvGrpSpPr>
        <p:grpSpPr>
          <a:xfrm>
            <a:off x="7427914" y="1288619"/>
            <a:ext cx="405154" cy="1182460"/>
            <a:chOff x="320675" y="2816225"/>
            <a:chExt cx="350838" cy="1023938"/>
          </a:xfrm>
          <a:solidFill>
            <a:schemeClr val="bg1"/>
          </a:solidFill>
        </p:grpSpPr>
        <p:sp>
          <p:nvSpPr>
            <p:cNvPr id="6" name="Freeform 53"/>
            <p:cNvSpPr>
              <a:spLocks/>
            </p:cNvSpPr>
            <p:nvPr userDrawn="1"/>
          </p:nvSpPr>
          <p:spPr bwMode="auto">
            <a:xfrm>
              <a:off x="608013" y="3778250"/>
              <a:ext cx="63500" cy="61913"/>
            </a:xfrm>
            <a:custGeom>
              <a:avLst/>
              <a:gdLst>
                <a:gd name="T0" fmla="*/ 19 w 19"/>
                <a:gd name="T1" fmla="*/ 0 h 19"/>
                <a:gd name="T2" fmla="*/ 19 w 19"/>
                <a:gd name="T3" fmla="*/ 4 h 19"/>
                <a:gd name="T4" fmla="*/ 3 w 19"/>
                <a:gd name="T5" fmla="*/ 19 h 19"/>
                <a:gd name="T6" fmla="*/ 0 w 19"/>
                <a:gd name="T7" fmla="*/ 19 h 19"/>
                <a:gd name="T8" fmla="*/ 19 w 1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9" y="0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4" y="9"/>
                    <a:pt x="8" y="14"/>
                    <a:pt x="3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6" y="13"/>
                    <a:pt x="13" y="7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" name="Freeform 54"/>
            <p:cNvSpPr>
              <a:spLocks/>
            </p:cNvSpPr>
            <p:nvPr userDrawn="1"/>
          </p:nvSpPr>
          <p:spPr bwMode="auto">
            <a:xfrm>
              <a:off x="528638" y="3706813"/>
              <a:ext cx="142875" cy="133350"/>
            </a:xfrm>
            <a:custGeom>
              <a:avLst/>
              <a:gdLst>
                <a:gd name="T0" fmla="*/ 43 w 43"/>
                <a:gd name="T1" fmla="*/ 0 h 41"/>
                <a:gd name="T2" fmla="*/ 43 w 43"/>
                <a:gd name="T3" fmla="*/ 4 h 41"/>
                <a:gd name="T4" fmla="*/ 7 w 43"/>
                <a:gd name="T5" fmla="*/ 38 h 41"/>
                <a:gd name="T6" fmla="*/ 3 w 43"/>
                <a:gd name="T7" fmla="*/ 41 h 41"/>
                <a:gd name="T8" fmla="*/ 0 w 43"/>
                <a:gd name="T9" fmla="*/ 41 h 41"/>
                <a:gd name="T10" fmla="*/ 42 w 43"/>
                <a:gd name="T11" fmla="*/ 1 h 41"/>
                <a:gd name="T12" fmla="*/ 43 w 43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1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31" y="14"/>
                    <a:pt x="19" y="26"/>
                    <a:pt x="7" y="38"/>
                  </a:cubicBezTo>
                  <a:cubicBezTo>
                    <a:pt x="6" y="39"/>
                    <a:pt x="5" y="40"/>
                    <a:pt x="3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4" y="28"/>
                    <a:pt x="27" y="14"/>
                    <a:pt x="42" y="1"/>
                  </a:cubicBezTo>
                  <a:cubicBezTo>
                    <a:pt x="42" y="1"/>
                    <a:pt x="43" y="1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8" name="Freeform 55"/>
            <p:cNvSpPr>
              <a:spLocks/>
            </p:cNvSpPr>
            <p:nvPr userDrawn="1"/>
          </p:nvSpPr>
          <p:spPr bwMode="auto">
            <a:xfrm>
              <a:off x="431800" y="3636963"/>
              <a:ext cx="239713" cy="203200"/>
            </a:xfrm>
            <a:custGeom>
              <a:avLst/>
              <a:gdLst>
                <a:gd name="T0" fmla="*/ 72 w 72"/>
                <a:gd name="T1" fmla="*/ 0 h 62"/>
                <a:gd name="T2" fmla="*/ 72 w 72"/>
                <a:gd name="T3" fmla="*/ 3 h 62"/>
                <a:gd name="T4" fmla="*/ 35 w 72"/>
                <a:gd name="T5" fmla="*/ 37 h 62"/>
                <a:gd name="T6" fmla="*/ 4 w 72"/>
                <a:gd name="T7" fmla="*/ 62 h 62"/>
                <a:gd name="T8" fmla="*/ 0 w 72"/>
                <a:gd name="T9" fmla="*/ 62 h 62"/>
                <a:gd name="T10" fmla="*/ 7 w 72"/>
                <a:gd name="T11" fmla="*/ 58 h 62"/>
                <a:gd name="T12" fmla="*/ 70 w 72"/>
                <a:gd name="T13" fmla="*/ 2 h 62"/>
                <a:gd name="T14" fmla="*/ 72 w 72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2">
                  <a:moveTo>
                    <a:pt x="72" y="0"/>
                  </a:moveTo>
                  <a:cubicBezTo>
                    <a:pt x="72" y="3"/>
                    <a:pt x="72" y="3"/>
                    <a:pt x="72" y="3"/>
                  </a:cubicBezTo>
                  <a:cubicBezTo>
                    <a:pt x="59" y="14"/>
                    <a:pt x="47" y="25"/>
                    <a:pt x="35" y="37"/>
                  </a:cubicBezTo>
                  <a:cubicBezTo>
                    <a:pt x="26" y="46"/>
                    <a:pt x="15" y="55"/>
                    <a:pt x="4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" y="61"/>
                    <a:pt x="5" y="59"/>
                    <a:pt x="7" y="58"/>
                  </a:cubicBezTo>
                  <a:cubicBezTo>
                    <a:pt x="30" y="41"/>
                    <a:pt x="48" y="20"/>
                    <a:pt x="70" y="2"/>
                  </a:cubicBezTo>
                  <a:cubicBezTo>
                    <a:pt x="70" y="1"/>
                    <a:pt x="71" y="1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9" name="Freeform 56"/>
            <p:cNvSpPr>
              <a:spLocks/>
            </p:cNvSpPr>
            <p:nvPr userDrawn="1"/>
          </p:nvSpPr>
          <p:spPr bwMode="auto">
            <a:xfrm>
              <a:off x="320675" y="3568700"/>
              <a:ext cx="350838" cy="261938"/>
            </a:xfrm>
            <a:custGeom>
              <a:avLst/>
              <a:gdLst>
                <a:gd name="T0" fmla="*/ 105 w 105"/>
                <a:gd name="T1" fmla="*/ 0 h 80"/>
                <a:gd name="T2" fmla="*/ 105 w 105"/>
                <a:gd name="T3" fmla="*/ 3 h 80"/>
                <a:gd name="T4" fmla="*/ 67 w 105"/>
                <a:gd name="T5" fmla="*/ 37 h 80"/>
                <a:gd name="T6" fmla="*/ 0 w 105"/>
                <a:gd name="T7" fmla="*/ 80 h 80"/>
                <a:gd name="T8" fmla="*/ 0 w 105"/>
                <a:gd name="T9" fmla="*/ 77 h 80"/>
                <a:gd name="T10" fmla="*/ 39 w 105"/>
                <a:gd name="T11" fmla="*/ 57 h 80"/>
                <a:gd name="T12" fmla="*/ 102 w 105"/>
                <a:gd name="T13" fmla="*/ 3 h 80"/>
                <a:gd name="T14" fmla="*/ 105 w 105"/>
                <a:gd name="T1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80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4"/>
                    <a:pt x="80" y="25"/>
                    <a:pt x="67" y="37"/>
                  </a:cubicBezTo>
                  <a:cubicBezTo>
                    <a:pt x="48" y="55"/>
                    <a:pt x="25" y="70"/>
                    <a:pt x="0" y="8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4" y="72"/>
                    <a:pt x="27" y="65"/>
                    <a:pt x="39" y="57"/>
                  </a:cubicBezTo>
                  <a:cubicBezTo>
                    <a:pt x="62" y="41"/>
                    <a:pt x="81" y="21"/>
                    <a:pt x="102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0" name="Freeform 57"/>
            <p:cNvSpPr>
              <a:spLocks/>
            </p:cNvSpPr>
            <p:nvPr userDrawn="1"/>
          </p:nvSpPr>
          <p:spPr bwMode="auto">
            <a:xfrm>
              <a:off x="320675" y="3506788"/>
              <a:ext cx="350838" cy="249238"/>
            </a:xfrm>
            <a:custGeom>
              <a:avLst/>
              <a:gdLst>
                <a:gd name="T0" fmla="*/ 105 w 105"/>
                <a:gd name="T1" fmla="*/ 0 h 76"/>
                <a:gd name="T2" fmla="*/ 105 w 105"/>
                <a:gd name="T3" fmla="*/ 2 h 76"/>
                <a:gd name="T4" fmla="*/ 67 w 105"/>
                <a:gd name="T5" fmla="*/ 35 h 76"/>
                <a:gd name="T6" fmla="*/ 0 w 105"/>
                <a:gd name="T7" fmla="*/ 76 h 76"/>
                <a:gd name="T8" fmla="*/ 0 w 105"/>
                <a:gd name="T9" fmla="*/ 74 h 76"/>
                <a:gd name="T10" fmla="*/ 39 w 105"/>
                <a:gd name="T11" fmla="*/ 54 h 76"/>
                <a:gd name="T12" fmla="*/ 101 w 105"/>
                <a:gd name="T13" fmla="*/ 2 h 76"/>
                <a:gd name="T14" fmla="*/ 105 w 105"/>
                <a:gd name="T1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6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3"/>
                    <a:pt x="79" y="24"/>
                    <a:pt x="67" y="35"/>
                  </a:cubicBezTo>
                  <a:cubicBezTo>
                    <a:pt x="48" y="52"/>
                    <a:pt x="25" y="67"/>
                    <a:pt x="0" y="76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4" y="69"/>
                    <a:pt x="27" y="62"/>
                    <a:pt x="39" y="54"/>
                  </a:cubicBezTo>
                  <a:cubicBezTo>
                    <a:pt x="62" y="39"/>
                    <a:pt x="80" y="19"/>
                    <a:pt x="101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1" name="Freeform 58"/>
            <p:cNvSpPr>
              <a:spLocks/>
            </p:cNvSpPr>
            <p:nvPr userDrawn="1"/>
          </p:nvSpPr>
          <p:spPr bwMode="auto">
            <a:xfrm>
              <a:off x="320675" y="3441700"/>
              <a:ext cx="350838" cy="241300"/>
            </a:xfrm>
            <a:custGeom>
              <a:avLst/>
              <a:gdLst>
                <a:gd name="T0" fmla="*/ 105 w 105"/>
                <a:gd name="T1" fmla="*/ 0 h 74"/>
                <a:gd name="T2" fmla="*/ 105 w 105"/>
                <a:gd name="T3" fmla="*/ 3 h 74"/>
                <a:gd name="T4" fmla="*/ 67 w 105"/>
                <a:gd name="T5" fmla="*/ 34 h 74"/>
                <a:gd name="T6" fmla="*/ 0 w 105"/>
                <a:gd name="T7" fmla="*/ 74 h 74"/>
                <a:gd name="T8" fmla="*/ 0 w 105"/>
                <a:gd name="T9" fmla="*/ 72 h 74"/>
                <a:gd name="T10" fmla="*/ 39 w 105"/>
                <a:gd name="T11" fmla="*/ 52 h 74"/>
                <a:gd name="T12" fmla="*/ 101 w 105"/>
                <a:gd name="T13" fmla="*/ 3 h 74"/>
                <a:gd name="T14" fmla="*/ 105 w 10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3"/>
                    <a:pt x="79" y="24"/>
                    <a:pt x="67" y="34"/>
                  </a:cubicBezTo>
                  <a:cubicBezTo>
                    <a:pt x="47" y="51"/>
                    <a:pt x="25" y="65"/>
                    <a:pt x="0" y="74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4" y="67"/>
                    <a:pt x="27" y="60"/>
                    <a:pt x="39" y="52"/>
                  </a:cubicBezTo>
                  <a:cubicBezTo>
                    <a:pt x="62" y="38"/>
                    <a:pt x="80" y="19"/>
                    <a:pt x="101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2" name="Freeform 59"/>
            <p:cNvSpPr>
              <a:spLocks/>
            </p:cNvSpPr>
            <p:nvPr userDrawn="1"/>
          </p:nvSpPr>
          <p:spPr bwMode="auto">
            <a:xfrm>
              <a:off x="320675" y="3382963"/>
              <a:ext cx="350838" cy="228600"/>
            </a:xfrm>
            <a:custGeom>
              <a:avLst/>
              <a:gdLst>
                <a:gd name="T0" fmla="*/ 105 w 105"/>
                <a:gd name="T1" fmla="*/ 0 h 70"/>
                <a:gd name="T2" fmla="*/ 105 w 105"/>
                <a:gd name="T3" fmla="*/ 2 h 70"/>
                <a:gd name="T4" fmla="*/ 67 w 105"/>
                <a:gd name="T5" fmla="*/ 32 h 70"/>
                <a:gd name="T6" fmla="*/ 0 w 105"/>
                <a:gd name="T7" fmla="*/ 70 h 70"/>
                <a:gd name="T8" fmla="*/ 0 w 105"/>
                <a:gd name="T9" fmla="*/ 68 h 70"/>
                <a:gd name="T10" fmla="*/ 40 w 105"/>
                <a:gd name="T11" fmla="*/ 50 h 70"/>
                <a:gd name="T12" fmla="*/ 102 w 105"/>
                <a:gd name="T13" fmla="*/ 2 h 70"/>
                <a:gd name="T14" fmla="*/ 105 w 105"/>
                <a:gd name="T1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2"/>
                    <a:pt x="80" y="22"/>
                    <a:pt x="67" y="32"/>
                  </a:cubicBezTo>
                  <a:cubicBezTo>
                    <a:pt x="48" y="49"/>
                    <a:pt x="25" y="62"/>
                    <a:pt x="0" y="7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4" y="63"/>
                    <a:pt x="27" y="57"/>
                    <a:pt x="40" y="50"/>
                  </a:cubicBezTo>
                  <a:cubicBezTo>
                    <a:pt x="62" y="36"/>
                    <a:pt x="81" y="18"/>
                    <a:pt x="102" y="2"/>
                  </a:cubicBezTo>
                  <a:cubicBezTo>
                    <a:pt x="103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3" name="Freeform 60"/>
            <p:cNvSpPr>
              <a:spLocks/>
            </p:cNvSpPr>
            <p:nvPr userDrawn="1"/>
          </p:nvSpPr>
          <p:spPr bwMode="auto">
            <a:xfrm>
              <a:off x="320675" y="3324225"/>
              <a:ext cx="350838" cy="219075"/>
            </a:xfrm>
            <a:custGeom>
              <a:avLst/>
              <a:gdLst>
                <a:gd name="T0" fmla="*/ 105 w 105"/>
                <a:gd name="T1" fmla="*/ 0 h 67"/>
                <a:gd name="T2" fmla="*/ 105 w 105"/>
                <a:gd name="T3" fmla="*/ 2 h 67"/>
                <a:gd name="T4" fmla="*/ 68 w 105"/>
                <a:gd name="T5" fmla="*/ 31 h 67"/>
                <a:gd name="T6" fmla="*/ 0 w 105"/>
                <a:gd name="T7" fmla="*/ 67 h 67"/>
                <a:gd name="T8" fmla="*/ 0 w 105"/>
                <a:gd name="T9" fmla="*/ 65 h 67"/>
                <a:gd name="T10" fmla="*/ 41 w 105"/>
                <a:gd name="T11" fmla="*/ 47 h 67"/>
                <a:gd name="T12" fmla="*/ 102 w 105"/>
                <a:gd name="T13" fmla="*/ 2 h 67"/>
                <a:gd name="T14" fmla="*/ 105 w 105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7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1"/>
                    <a:pt x="80" y="21"/>
                    <a:pt x="68" y="31"/>
                  </a:cubicBezTo>
                  <a:cubicBezTo>
                    <a:pt x="48" y="47"/>
                    <a:pt x="25" y="60"/>
                    <a:pt x="0" y="6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4" y="61"/>
                    <a:pt x="28" y="55"/>
                    <a:pt x="41" y="47"/>
                  </a:cubicBezTo>
                  <a:cubicBezTo>
                    <a:pt x="63" y="34"/>
                    <a:pt x="81" y="17"/>
                    <a:pt x="102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4" name="Freeform 61"/>
            <p:cNvSpPr>
              <a:spLocks/>
            </p:cNvSpPr>
            <p:nvPr userDrawn="1"/>
          </p:nvSpPr>
          <p:spPr bwMode="auto">
            <a:xfrm>
              <a:off x="320675" y="3263900"/>
              <a:ext cx="350838" cy="212725"/>
            </a:xfrm>
            <a:custGeom>
              <a:avLst/>
              <a:gdLst>
                <a:gd name="T0" fmla="*/ 105 w 105"/>
                <a:gd name="T1" fmla="*/ 0 h 65"/>
                <a:gd name="T2" fmla="*/ 105 w 105"/>
                <a:gd name="T3" fmla="*/ 3 h 65"/>
                <a:gd name="T4" fmla="*/ 69 w 105"/>
                <a:gd name="T5" fmla="*/ 29 h 65"/>
                <a:gd name="T6" fmla="*/ 0 w 105"/>
                <a:gd name="T7" fmla="*/ 65 h 65"/>
                <a:gd name="T8" fmla="*/ 0 w 105"/>
                <a:gd name="T9" fmla="*/ 62 h 65"/>
                <a:gd name="T10" fmla="*/ 42 w 105"/>
                <a:gd name="T11" fmla="*/ 45 h 65"/>
                <a:gd name="T12" fmla="*/ 103 w 105"/>
                <a:gd name="T13" fmla="*/ 2 h 65"/>
                <a:gd name="T14" fmla="*/ 105 w 105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5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1" y="20"/>
                    <a:pt x="69" y="29"/>
                  </a:cubicBezTo>
                  <a:cubicBezTo>
                    <a:pt x="49" y="45"/>
                    <a:pt x="25" y="58"/>
                    <a:pt x="0" y="6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5" y="58"/>
                    <a:pt x="29" y="53"/>
                    <a:pt x="42" y="45"/>
                  </a:cubicBezTo>
                  <a:cubicBezTo>
                    <a:pt x="64" y="33"/>
                    <a:pt x="82" y="16"/>
                    <a:pt x="103" y="2"/>
                  </a:cubicBezTo>
                  <a:cubicBezTo>
                    <a:pt x="104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5" name="Freeform 62"/>
            <p:cNvSpPr>
              <a:spLocks/>
            </p:cNvSpPr>
            <p:nvPr userDrawn="1"/>
          </p:nvSpPr>
          <p:spPr bwMode="auto">
            <a:xfrm>
              <a:off x="320675" y="3208338"/>
              <a:ext cx="350838" cy="200025"/>
            </a:xfrm>
            <a:custGeom>
              <a:avLst/>
              <a:gdLst>
                <a:gd name="T0" fmla="*/ 105 w 105"/>
                <a:gd name="T1" fmla="*/ 0 h 61"/>
                <a:gd name="T2" fmla="*/ 105 w 105"/>
                <a:gd name="T3" fmla="*/ 3 h 61"/>
                <a:gd name="T4" fmla="*/ 71 w 105"/>
                <a:gd name="T5" fmla="*/ 27 h 61"/>
                <a:gd name="T6" fmla="*/ 0 w 105"/>
                <a:gd name="T7" fmla="*/ 61 h 61"/>
                <a:gd name="T8" fmla="*/ 0 w 105"/>
                <a:gd name="T9" fmla="*/ 59 h 61"/>
                <a:gd name="T10" fmla="*/ 44 w 105"/>
                <a:gd name="T11" fmla="*/ 42 h 61"/>
                <a:gd name="T12" fmla="*/ 104 w 105"/>
                <a:gd name="T13" fmla="*/ 1 h 61"/>
                <a:gd name="T14" fmla="*/ 105 w 105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1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2" y="19"/>
                    <a:pt x="71" y="27"/>
                  </a:cubicBezTo>
                  <a:cubicBezTo>
                    <a:pt x="50" y="43"/>
                    <a:pt x="25" y="55"/>
                    <a:pt x="0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5" y="55"/>
                    <a:pt x="30" y="50"/>
                    <a:pt x="44" y="42"/>
                  </a:cubicBezTo>
                  <a:cubicBezTo>
                    <a:pt x="65" y="31"/>
                    <a:pt x="84" y="15"/>
                    <a:pt x="104" y="1"/>
                  </a:cubicBezTo>
                  <a:cubicBezTo>
                    <a:pt x="104" y="1"/>
                    <a:pt x="105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6" name="Freeform 63"/>
            <p:cNvSpPr>
              <a:spLocks/>
            </p:cNvSpPr>
            <p:nvPr userDrawn="1"/>
          </p:nvSpPr>
          <p:spPr bwMode="auto">
            <a:xfrm>
              <a:off x="320675" y="3155950"/>
              <a:ext cx="350838" cy="190500"/>
            </a:xfrm>
            <a:custGeom>
              <a:avLst/>
              <a:gdLst>
                <a:gd name="T0" fmla="*/ 105 w 105"/>
                <a:gd name="T1" fmla="*/ 0 h 58"/>
                <a:gd name="T2" fmla="*/ 105 w 105"/>
                <a:gd name="T3" fmla="*/ 2 h 58"/>
                <a:gd name="T4" fmla="*/ 72 w 105"/>
                <a:gd name="T5" fmla="*/ 25 h 58"/>
                <a:gd name="T6" fmla="*/ 0 w 105"/>
                <a:gd name="T7" fmla="*/ 58 h 58"/>
                <a:gd name="T8" fmla="*/ 0 w 105"/>
                <a:gd name="T9" fmla="*/ 55 h 58"/>
                <a:gd name="T10" fmla="*/ 46 w 105"/>
                <a:gd name="T11" fmla="*/ 39 h 58"/>
                <a:gd name="T12" fmla="*/ 105 w 105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8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4" y="10"/>
                    <a:pt x="83" y="17"/>
                    <a:pt x="72" y="25"/>
                  </a:cubicBezTo>
                  <a:cubicBezTo>
                    <a:pt x="51" y="41"/>
                    <a:pt x="26" y="52"/>
                    <a:pt x="0" y="58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6" y="52"/>
                    <a:pt x="31" y="47"/>
                    <a:pt x="46" y="39"/>
                  </a:cubicBezTo>
                  <a:cubicBezTo>
                    <a:pt x="67" y="28"/>
                    <a:pt x="85" y="13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7" name="Freeform 64"/>
            <p:cNvSpPr>
              <a:spLocks/>
            </p:cNvSpPr>
            <p:nvPr userDrawn="1"/>
          </p:nvSpPr>
          <p:spPr bwMode="auto">
            <a:xfrm>
              <a:off x="320675" y="3103563"/>
              <a:ext cx="350838" cy="177800"/>
            </a:xfrm>
            <a:custGeom>
              <a:avLst/>
              <a:gdLst>
                <a:gd name="T0" fmla="*/ 105 w 105"/>
                <a:gd name="T1" fmla="*/ 0 h 54"/>
                <a:gd name="T2" fmla="*/ 105 w 105"/>
                <a:gd name="T3" fmla="*/ 2 h 54"/>
                <a:gd name="T4" fmla="*/ 74 w 105"/>
                <a:gd name="T5" fmla="*/ 23 h 54"/>
                <a:gd name="T6" fmla="*/ 0 w 105"/>
                <a:gd name="T7" fmla="*/ 54 h 54"/>
                <a:gd name="T8" fmla="*/ 0 w 105"/>
                <a:gd name="T9" fmla="*/ 52 h 54"/>
                <a:gd name="T10" fmla="*/ 48 w 105"/>
                <a:gd name="T11" fmla="*/ 36 h 54"/>
                <a:gd name="T12" fmla="*/ 105 w 105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4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9"/>
                    <a:pt x="84" y="16"/>
                    <a:pt x="74" y="23"/>
                  </a:cubicBezTo>
                  <a:cubicBezTo>
                    <a:pt x="52" y="38"/>
                    <a:pt x="27" y="49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7" y="49"/>
                    <a:pt x="33" y="44"/>
                    <a:pt x="48" y="36"/>
                  </a:cubicBezTo>
                  <a:cubicBezTo>
                    <a:pt x="68" y="26"/>
                    <a:pt x="86" y="12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8" name="Freeform 65"/>
            <p:cNvSpPr>
              <a:spLocks/>
            </p:cNvSpPr>
            <p:nvPr userDrawn="1"/>
          </p:nvSpPr>
          <p:spPr bwMode="auto">
            <a:xfrm>
              <a:off x="320675" y="3055938"/>
              <a:ext cx="350838" cy="163513"/>
            </a:xfrm>
            <a:custGeom>
              <a:avLst/>
              <a:gdLst>
                <a:gd name="T0" fmla="*/ 105 w 105"/>
                <a:gd name="T1" fmla="*/ 0 h 50"/>
                <a:gd name="T2" fmla="*/ 105 w 105"/>
                <a:gd name="T3" fmla="*/ 2 h 50"/>
                <a:gd name="T4" fmla="*/ 76 w 105"/>
                <a:gd name="T5" fmla="*/ 20 h 50"/>
                <a:gd name="T6" fmla="*/ 0 w 105"/>
                <a:gd name="T7" fmla="*/ 50 h 50"/>
                <a:gd name="T8" fmla="*/ 0 w 105"/>
                <a:gd name="T9" fmla="*/ 48 h 50"/>
                <a:gd name="T10" fmla="*/ 51 w 105"/>
                <a:gd name="T11" fmla="*/ 33 h 50"/>
                <a:gd name="T12" fmla="*/ 105 w 105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8"/>
                    <a:pt x="86" y="14"/>
                    <a:pt x="76" y="20"/>
                  </a:cubicBezTo>
                  <a:cubicBezTo>
                    <a:pt x="54" y="36"/>
                    <a:pt x="27" y="46"/>
                    <a:pt x="0" y="5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7" y="45"/>
                    <a:pt x="35" y="41"/>
                    <a:pt x="51" y="33"/>
                  </a:cubicBezTo>
                  <a:cubicBezTo>
                    <a:pt x="70" y="24"/>
                    <a:pt x="87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9" name="Freeform 66"/>
            <p:cNvSpPr>
              <a:spLocks/>
            </p:cNvSpPr>
            <p:nvPr userDrawn="1"/>
          </p:nvSpPr>
          <p:spPr bwMode="auto">
            <a:xfrm>
              <a:off x="320675" y="3003550"/>
              <a:ext cx="350838" cy="152400"/>
            </a:xfrm>
            <a:custGeom>
              <a:avLst/>
              <a:gdLst>
                <a:gd name="T0" fmla="*/ 105 w 105"/>
                <a:gd name="T1" fmla="*/ 0 h 47"/>
                <a:gd name="T2" fmla="*/ 105 w 105"/>
                <a:gd name="T3" fmla="*/ 3 h 47"/>
                <a:gd name="T4" fmla="*/ 79 w 105"/>
                <a:gd name="T5" fmla="*/ 19 h 47"/>
                <a:gd name="T6" fmla="*/ 0 w 105"/>
                <a:gd name="T7" fmla="*/ 47 h 47"/>
                <a:gd name="T8" fmla="*/ 0 w 105"/>
                <a:gd name="T9" fmla="*/ 45 h 47"/>
                <a:gd name="T10" fmla="*/ 53 w 105"/>
                <a:gd name="T11" fmla="*/ 31 h 47"/>
                <a:gd name="T12" fmla="*/ 105 w 105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7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6" y="8"/>
                    <a:pt x="88" y="13"/>
                    <a:pt x="79" y="19"/>
                  </a:cubicBezTo>
                  <a:cubicBezTo>
                    <a:pt x="55" y="34"/>
                    <a:pt x="28" y="44"/>
                    <a:pt x="0" y="4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8" y="43"/>
                    <a:pt x="36" y="39"/>
                    <a:pt x="53" y="31"/>
                  </a:cubicBezTo>
                  <a:cubicBezTo>
                    <a:pt x="72" y="23"/>
                    <a:pt x="88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0" name="Freeform 67"/>
            <p:cNvSpPr>
              <a:spLocks/>
            </p:cNvSpPr>
            <p:nvPr userDrawn="1"/>
          </p:nvSpPr>
          <p:spPr bwMode="auto">
            <a:xfrm>
              <a:off x="320675" y="2957513"/>
              <a:ext cx="350838" cy="139700"/>
            </a:xfrm>
            <a:custGeom>
              <a:avLst/>
              <a:gdLst>
                <a:gd name="T0" fmla="*/ 105 w 105"/>
                <a:gd name="T1" fmla="*/ 0 h 43"/>
                <a:gd name="T2" fmla="*/ 105 w 105"/>
                <a:gd name="T3" fmla="*/ 2 h 43"/>
                <a:gd name="T4" fmla="*/ 82 w 105"/>
                <a:gd name="T5" fmla="*/ 16 h 43"/>
                <a:gd name="T6" fmla="*/ 0 w 105"/>
                <a:gd name="T7" fmla="*/ 43 h 43"/>
                <a:gd name="T8" fmla="*/ 0 w 105"/>
                <a:gd name="T9" fmla="*/ 40 h 43"/>
                <a:gd name="T10" fmla="*/ 56 w 105"/>
                <a:gd name="T11" fmla="*/ 27 h 43"/>
                <a:gd name="T12" fmla="*/ 105 w 105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7" y="6"/>
                    <a:pt x="89" y="11"/>
                    <a:pt x="82" y="16"/>
                  </a:cubicBezTo>
                  <a:cubicBezTo>
                    <a:pt x="57" y="31"/>
                    <a:pt x="29" y="41"/>
                    <a:pt x="0" y="4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9" y="39"/>
                    <a:pt x="38" y="35"/>
                    <a:pt x="56" y="27"/>
                  </a:cubicBezTo>
                  <a:cubicBezTo>
                    <a:pt x="74" y="20"/>
                    <a:pt x="89" y="9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1" name="Freeform 68"/>
            <p:cNvSpPr>
              <a:spLocks/>
            </p:cNvSpPr>
            <p:nvPr userDrawn="1"/>
          </p:nvSpPr>
          <p:spPr bwMode="auto">
            <a:xfrm>
              <a:off x="320675" y="2911475"/>
              <a:ext cx="350838" cy="127000"/>
            </a:xfrm>
            <a:custGeom>
              <a:avLst/>
              <a:gdLst>
                <a:gd name="T0" fmla="*/ 105 w 105"/>
                <a:gd name="T1" fmla="*/ 0 h 39"/>
                <a:gd name="T2" fmla="*/ 105 w 105"/>
                <a:gd name="T3" fmla="*/ 2 h 39"/>
                <a:gd name="T4" fmla="*/ 85 w 105"/>
                <a:gd name="T5" fmla="*/ 13 h 39"/>
                <a:gd name="T6" fmla="*/ 0 w 105"/>
                <a:gd name="T7" fmla="*/ 39 h 39"/>
                <a:gd name="T8" fmla="*/ 0 w 105"/>
                <a:gd name="T9" fmla="*/ 36 h 39"/>
                <a:gd name="T10" fmla="*/ 60 w 105"/>
                <a:gd name="T11" fmla="*/ 24 h 39"/>
                <a:gd name="T12" fmla="*/ 105 w 105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9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8" y="5"/>
                    <a:pt x="91" y="9"/>
                    <a:pt x="85" y="13"/>
                  </a:cubicBezTo>
                  <a:cubicBezTo>
                    <a:pt x="59" y="29"/>
                    <a:pt x="30" y="38"/>
                    <a:pt x="0" y="3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0" y="36"/>
                    <a:pt x="41" y="32"/>
                    <a:pt x="60" y="24"/>
                  </a:cubicBezTo>
                  <a:cubicBezTo>
                    <a:pt x="76" y="17"/>
                    <a:pt x="90" y="8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2" name="Freeform 69"/>
            <p:cNvSpPr>
              <a:spLocks/>
            </p:cNvSpPr>
            <p:nvPr userDrawn="1"/>
          </p:nvSpPr>
          <p:spPr bwMode="auto">
            <a:xfrm>
              <a:off x="320675" y="2865438"/>
              <a:ext cx="350838" cy="114300"/>
            </a:xfrm>
            <a:custGeom>
              <a:avLst/>
              <a:gdLst>
                <a:gd name="T0" fmla="*/ 105 w 105"/>
                <a:gd name="T1" fmla="*/ 0 h 35"/>
                <a:gd name="T2" fmla="*/ 105 w 105"/>
                <a:gd name="T3" fmla="*/ 2 h 35"/>
                <a:gd name="T4" fmla="*/ 88 w 105"/>
                <a:gd name="T5" fmla="*/ 11 h 35"/>
                <a:gd name="T6" fmla="*/ 0 w 105"/>
                <a:gd name="T7" fmla="*/ 34 h 35"/>
                <a:gd name="T8" fmla="*/ 0 w 105"/>
                <a:gd name="T9" fmla="*/ 32 h 35"/>
                <a:gd name="T10" fmla="*/ 63 w 105"/>
                <a:gd name="T11" fmla="*/ 21 h 35"/>
                <a:gd name="T12" fmla="*/ 105 w 105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5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9" y="5"/>
                    <a:pt x="93" y="8"/>
                    <a:pt x="88" y="11"/>
                  </a:cubicBezTo>
                  <a:cubicBezTo>
                    <a:pt x="61" y="27"/>
                    <a:pt x="31" y="35"/>
                    <a:pt x="0" y="3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1" y="33"/>
                    <a:pt x="43" y="29"/>
                    <a:pt x="63" y="21"/>
                  </a:cubicBezTo>
                  <a:cubicBezTo>
                    <a:pt x="78" y="16"/>
                    <a:pt x="91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3" name="Freeform 70"/>
            <p:cNvSpPr>
              <a:spLocks/>
            </p:cNvSpPr>
            <p:nvPr userDrawn="1"/>
          </p:nvSpPr>
          <p:spPr bwMode="auto">
            <a:xfrm>
              <a:off x="320675" y="2819400"/>
              <a:ext cx="350838" cy="107950"/>
            </a:xfrm>
            <a:custGeom>
              <a:avLst/>
              <a:gdLst>
                <a:gd name="T0" fmla="*/ 105 w 105"/>
                <a:gd name="T1" fmla="*/ 0 h 33"/>
                <a:gd name="T2" fmla="*/ 105 w 105"/>
                <a:gd name="T3" fmla="*/ 2 h 33"/>
                <a:gd name="T4" fmla="*/ 91 w 105"/>
                <a:gd name="T5" fmla="*/ 10 h 33"/>
                <a:gd name="T6" fmla="*/ 0 w 105"/>
                <a:gd name="T7" fmla="*/ 30 h 33"/>
                <a:gd name="T8" fmla="*/ 0 w 105"/>
                <a:gd name="T9" fmla="*/ 28 h 33"/>
                <a:gd name="T10" fmla="*/ 3 w 105"/>
                <a:gd name="T11" fmla="*/ 28 h 33"/>
                <a:gd name="T12" fmla="*/ 67 w 105"/>
                <a:gd name="T13" fmla="*/ 19 h 33"/>
                <a:gd name="T14" fmla="*/ 105 w 105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3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100" y="4"/>
                    <a:pt x="96" y="7"/>
                    <a:pt x="91" y="10"/>
                  </a:cubicBezTo>
                  <a:cubicBezTo>
                    <a:pt x="64" y="25"/>
                    <a:pt x="31" y="33"/>
                    <a:pt x="0" y="3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28"/>
                    <a:pt x="2" y="28"/>
                    <a:pt x="3" y="28"/>
                  </a:cubicBezTo>
                  <a:cubicBezTo>
                    <a:pt x="25" y="29"/>
                    <a:pt x="47" y="27"/>
                    <a:pt x="67" y="19"/>
                  </a:cubicBezTo>
                  <a:cubicBezTo>
                    <a:pt x="80" y="14"/>
                    <a:pt x="93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4" name="Freeform 71"/>
            <p:cNvSpPr>
              <a:spLocks/>
            </p:cNvSpPr>
            <p:nvPr userDrawn="1"/>
          </p:nvSpPr>
          <p:spPr bwMode="auto">
            <a:xfrm>
              <a:off x="320675" y="2816225"/>
              <a:ext cx="284163" cy="55563"/>
            </a:xfrm>
            <a:custGeom>
              <a:avLst/>
              <a:gdLst>
                <a:gd name="T0" fmla="*/ 85 w 85"/>
                <a:gd name="T1" fmla="*/ 0 h 17"/>
                <a:gd name="T2" fmla="*/ 0 w 85"/>
                <a:gd name="T3" fmla="*/ 14 h 17"/>
                <a:gd name="T4" fmla="*/ 0 w 85"/>
                <a:gd name="T5" fmla="*/ 11 h 17"/>
                <a:gd name="T6" fmla="*/ 8 w 85"/>
                <a:gd name="T7" fmla="*/ 12 h 17"/>
                <a:gd name="T8" fmla="*/ 71 w 85"/>
                <a:gd name="T9" fmla="*/ 4 h 17"/>
                <a:gd name="T10" fmla="*/ 80 w 85"/>
                <a:gd name="T11" fmla="*/ 0 h 17"/>
                <a:gd name="T12" fmla="*/ 85 w 85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7">
                  <a:moveTo>
                    <a:pt x="85" y="0"/>
                  </a:moveTo>
                  <a:cubicBezTo>
                    <a:pt x="58" y="12"/>
                    <a:pt x="29" y="17"/>
                    <a:pt x="0" y="1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2"/>
                    <a:pt x="5" y="12"/>
                    <a:pt x="8" y="12"/>
                  </a:cubicBezTo>
                  <a:cubicBezTo>
                    <a:pt x="29" y="13"/>
                    <a:pt x="51" y="11"/>
                    <a:pt x="71" y="4"/>
                  </a:cubicBezTo>
                  <a:cubicBezTo>
                    <a:pt x="74" y="3"/>
                    <a:pt x="77" y="1"/>
                    <a:pt x="80" y="0"/>
                  </a:cubicBezTo>
                  <a:lnTo>
                    <a:pt x="8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</p:grpSp>
      <p:sp>
        <p:nvSpPr>
          <p:cNvPr id="53" name="Title 4"/>
          <p:cNvSpPr>
            <a:spLocks noGrp="1"/>
          </p:cNvSpPr>
          <p:nvPr>
            <p:ph type="title" hasCustomPrompt="1"/>
          </p:nvPr>
        </p:nvSpPr>
        <p:spPr>
          <a:xfrm>
            <a:off x="8027664" y="943460"/>
            <a:ext cx="3592836" cy="1621619"/>
          </a:xfrm>
        </p:spPr>
        <p:txBody>
          <a:bodyPr rtlCol="0"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grpSp>
        <p:nvGrpSpPr>
          <p:cNvPr id="54" name="Group 4"/>
          <p:cNvGrpSpPr>
            <a:grpSpLocks noChangeAspect="1"/>
          </p:cNvGrpSpPr>
          <p:nvPr userDrawn="1"/>
        </p:nvGrpSpPr>
        <p:grpSpPr bwMode="auto">
          <a:xfrm>
            <a:off x="5492750" y="5903913"/>
            <a:ext cx="1236663" cy="815975"/>
            <a:chOff x="3460" y="3719"/>
            <a:chExt cx="779" cy="514"/>
          </a:xfrm>
        </p:grpSpPr>
        <p:sp>
          <p:nvSpPr>
            <p:cNvPr id="55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3460" y="3719"/>
              <a:ext cx="779" cy="5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6" name="Freeform 5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7" name="Freeform 6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8" name="Freeform 7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9" name="Freeform 8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0" name="Freeform 9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1" name="Freeform 10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2" name="Freeform 11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3" name="Freeform 12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4" name="Freeform 13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5" name="Freeform 14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6" name="Freeform 15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7" name="Freeform 16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8" name="Freeform 17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9" name="Freeform 18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0" name="Freeform 19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1" name="Freeform 20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2" name="Freeform 21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3" name="Freeform 22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4" name="Freeform 23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5" name="Freeform 24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6" name="Freeform 25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7" name="Freeform 26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8" name="Freeform 27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9" name="Freeform 28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0" name="Freeform 29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1" name="Freeform 30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2" name="Freeform 31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3" name="Freeform 32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4" name="Freeform 33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5" name="Freeform 34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6" name="Freeform 35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7" name="Freeform 36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8" name="Freeform 37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9" name="Freeform 38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0" name="Freeform 39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1" name="Freeform 40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2" name="Freeform 41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3" name="Freeform 42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4" name="Freeform 43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5" name="Freeform 44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6" name="Freeform 45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7" name="Freeform 46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8" name="Freeform 47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9" name="Freeform 48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0" name="Freeform 49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1" name="Freeform 50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2" name="Freeform 51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3" name="Freeform 52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4" name="Freeform 53"/>
            <p:cNvSpPr>
              <a:spLocks/>
            </p:cNvSpPr>
            <p:nvPr userDrawn="1"/>
          </p:nvSpPr>
          <p:spPr bwMode="auto">
            <a:xfrm>
              <a:off x="3832" y="3731"/>
              <a:ext cx="132" cy="259"/>
            </a:xfrm>
            <a:custGeom>
              <a:avLst/>
              <a:gdLst>
                <a:gd name="T0" fmla="*/ 77 w 77"/>
                <a:gd name="T1" fmla="*/ 123 h 151"/>
                <a:gd name="T2" fmla="*/ 61 w 77"/>
                <a:gd name="T3" fmla="*/ 115 h 151"/>
                <a:gd name="T4" fmla="*/ 46 w 77"/>
                <a:gd name="T5" fmla="*/ 52 h 151"/>
                <a:gd name="T6" fmla="*/ 54 w 77"/>
                <a:gd name="T7" fmla="*/ 0 h 151"/>
                <a:gd name="T8" fmla="*/ 53 w 77"/>
                <a:gd name="T9" fmla="*/ 0 h 151"/>
                <a:gd name="T10" fmla="*/ 30 w 77"/>
                <a:gd name="T11" fmla="*/ 57 h 151"/>
                <a:gd name="T12" fmla="*/ 45 w 77"/>
                <a:gd name="T13" fmla="*/ 151 h 151"/>
                <a:gd name="T14" fmla="*/ 77 w 77"/>
                <a:gd name="T15" fmla="*/ 123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" h="151">
                  <a:moveTo>
                    <a:pt x="77" y="123"/>
                  </a:moveTo>
                  <a:cubicBezTo>
                    <a:pt x="73" y="121"/>
                    <a:pt x="68" y="119"/>
                    <a:pt x="61" y="115"/>
                  </a:cubicBezTo>
                  <a:cubicBezTo>
                    <a:pt x="40" y="103"/>
                    <a:pt x="34" y="84"/>
                    <a:pt x="46" y="52"/>
                  </a:cubicBezTo>
                  <a:cubicBezTo>
                    <a:pt x="52" y="33"/>
                    <a:pt x="56" y="17"/>
                    <a:pt x="54" y="0"/>
                  </a:cubicBezTo>
                  <a:cubicBezTo>
                    <a:pt x="54" y="0"/>
                    <a:pt x="53" y="0"/>
                    <a:pt x="53" y="0"/>
                  </a:cubicBezTo>
                  <a:cubicBezTo>
                    <a:pt x="52" y="21"/>
                    <a:pt x="44" y="34"/>
                    <a:pt x="30" y="57"/>
                  </a:cubicBezTo>
                  <a:cubicBezTo>
                    <a:pt x="0" y="105"/>
                    <a:pt x="31" y="140"/>
                    <a:pt x="45" y="151"/>
                  </a:cubicBezTo>
                  <a:cubicBezTo>
                    <a:pt x="58" y="144"/>
                    <a:pt x="69" y="135"/>
                    <a:pt x="77" y="123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5" name="Freeform 54"/>
            <p:cNvSpPr>
              <a:spLocks/>
            </p:cNvSpPr>
            <p:nvPr userDrawn="1"/>
          </p:nvSpPr>
          <p:spPr bwMode="auto">
            <a:xfrm>
              <a:off x="3755" y="3724"/>
              <a:ext cx="159" cy="281"/>
            </a:xfrm>
            <a:custGeom>
              <a:avLst/>
              <a:gdLst>
                <a:gd name="T0" fmla="*/ 61 w 93"/>
                <a:gd name="T1" fmla="*/ 59 h 164"/>
                <a:gd name="T2" fmla="*/ 93 w 93"/>
                <a:gd name="T3" fmla="*/ 1 h 164"/>
                <a:gd name="T4" fmla="*/ 93 w 93"/>
                <a:gd name="T5" fmla="*/ 0 h 164"/>
                <a:gd name="T6" fmla="*/ 39 w 93"/>
                <a:gd name="T7" fmla="*/ 58 h 164"/>
                <a:gd name="T8" fmla="*/ 12 w 93"/>
                <a:gd name="T9" fmla="*/ 154 h 164"/>
                <a:gd name="T10" fmla="*/ 51 w 93"/>
                <a:gd name="T11" fmla="*/ 164 h 164"/>
                <a:gd name="T12" fmla="*/ 60 w 93"/>
                <a:gd name="T13" fmla="*/ 163 h 164"/>
                <a:gd name="T14" fmla="*/ 61 w 93"/>
                <a:gd name="T15" fmla="*/ 59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64">
                  <a:moveTo>
                    <a:pt x="61" y="59"/>
                  </a:moveTo>
                  <a:cubicBezTo>
                    <a:pt x="84" y="32"/>
                    <a:pt x="92" y="19"/>
                    <a:pt x="93" y="1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7" y="23"/>
                    <a:pt x="74" y="34"/>
                    <a:pt x="39" y="58"/>
                  </a:cubicBezTo>
                  <a:cubicBezTo>
                    <a:pt x="0" y="83"/>
                    <a:pt x="2" y="127"/>
                    <a:pt x="12" y="154"/>
                  </a:cubicBezTo>
                  <a:cubicBezTo>
                    <a:pt x="24" y="160"/>
                    <a:pt x="37" y="164"/>
                    <a:pt x="51" y="164"/>
                  </a:cubicBezTo>
                  <a:cubicBezTo>
                    <a:pt x="54" y="164"/>
                    <a:pt x="57" y="164"/>
                    <a:pt x="60" y="163"/>
                  </a:cubicBezTo>
                  <a:cubicBezTo>
                    <a:pt x="33" y="122"/>
                    <a:pt x="35" y="90"/>
                    <a:pt x="61" y="5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6" name="Freeform 55"/>
            <p:cNvSpPr>
              <a:spLocks/>
            </p:cNvSpPr>
            <p:nvPr userDrawn="1"/>
          </p:nvSpPr>
          <p:spPr bwMode="auto">
            <a:xfrm>
              <a:off x="3694" y="3721"/>
              <a:ext cx="212" cy="228"/>
            </a:xfrm>
            <a:custGeom>
              <a:avLst/>
              <a:gdLst>
                <a:gd name="T0" fmla="*/ 83 w 124"/>
                <a:gd name="T1" fmla="*/ 41 h 133"/>
                <a:gd name="T2" fmla="*/ 124 w 124"/>
                <a:gd name="T3" fmla="*/ 0 h 133"/>
                <a:gd name="T4" fmla="*/ 124 w 124"/>
                <a:gd name="T5" fmla="*/ 0 h 133"/>
                <a:gd name="T6" fmla="*/ 52 w 124"/>
                <a:gd name="T7" fmla="*/ 32 h 133"/>
                <a:gd name="T8" fmla="*/ 2 w 124"/>
                <a:gd name="T9" fmla="*/ 64 h 133"/>
                <a:gd name="T10" fmla="*/ 0 w 124"/>
                <a:gd name="T11" fmla="*/ 79 h 133"/>
                <a:gd name="T12" fmla="*/ 20 w 124"/>
                <a:gd name="T13" fmla="*/ 133 h 133"/>
                <a:gd name="T14" fmla="*/ 83 w 124"/>
                <a:gd name="T15" fmla="*/ 4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33">
                  <a:moveTo>
                    <a:pt x="83" y="41"/>
                  </a:moveTo>
                  <a:cubicBezTo>
                    <a:pt x="109" y="30"/>
                    <a:pt x="121" y="13"/>
                    <a:pt x="124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2" y="23"/>
                    <a:pt x="90" y="27"/>
                    <a:pt x="52" y="32"/>
                  </a:cubicBezTo>
                  <a:cubicBezTo>
                    <a:pt x="30" y="35"/>
                    <a:pt x="12" y="48"/>
                    <a:pt x="2" y="64"/>
                  </a:cubicBezTo>
                  <a:cubicBezTo>
                    <a:pt x="1" y="69"/>
                    <a:pt x="0" y="74"/>
                    <a:pt x="0" y="79"/>
                  </a:cubicBezTo>
                  <a:cubicBezTo>
                    <a:pt x="0" y="99"/>
                    <a:pt x="8" y="118"/>
                    <a:pt x="20" y="133"/>
                  </a:cubicBezTo>
                  <a:cubicBezTo>
                    <a:pt x="19" y="68"/>
                    <a:pt x="52" y="54"/>
                    <a:pt x="83" y="4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</p:spTree>
    <p:extLst>
      <p:ext uri="{BB962C8B-B14F-4D97-AF65-F5344CB8AC3E}">
        <p14:creationId xmlns:p14="http://schemas.microsoft.com/office/powerpoint/2010/main" val="38584364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AU_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2441575" y="2676493"/>
            <a:ext cx="7341129" cy="1036319"/>
          </a:xfrm>
          <a:solidFill>
            <a:schemeClr val="bg1"/>
          </a:solidFill>
        </p:spPr>
        <p:txBody>
          <a:bodyPr tIns="108000" rtlCol="0"/>
          <a:lstStyle>
            <a:lvl1pPr algn="ctr">
              <a:defRPr sz="2800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en-GB"/>
              <a:t>BREAK</a:t>
            </a:r>
            <a:br>
              <a:rPr lang="en-US" dirty="0"/>
            </a:br>
            <a:r>
              <a:rPr lang="en-GB"/>
              <a:t>HEADLINE</a:t>
            </a:r>
            <a:endParaRPr lang="en-US" dirty="0"/>
          </a:p>
        </p:txBody>
      </p:sp>
      <p:grpSp>
        <p:nvGrpSpPr>
          <p:cNvPr id="30" name="Group 4"/>
          <p:cNvGrpSpPr>
            <a:grpSpLocks noChangeAspect="1"/>
          </p:cNvGrpSpPr>
          <p:nvPr userDrawn="1"/>
        </p:nvGrpSpPr>
        <p:grpSpPr bwMode="auto">
          <a:xfrm>
            <a:off x="5492750" y="5903913"/>
            <a:ext cx="1236663" cy="815975"/>
            <a:chOff x="3460" y="3719"/>
            <a:chExt cx="779" cy="514"/>
          </a:xfrm>
        </p:grpSpPr>
        <p:sp>
          <p:nvSpPr>
            <p:cNvPr id="31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3460" y="3719"/>
              <a:ext cx="779" cy="5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6" name="Freeform 5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7" name="Freeform 6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8" name="Freeform 7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9" name="Freeform 8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0" name="Freeform 9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1" name="Freeform 10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2" name="Freeform 11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3" name="Freeform 12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4" name="Freeform 13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5" name="Freeform 14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6" name="Freeform 15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7" name="Freeform 16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8" name="Freeform 17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9" name="Freeform 18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0" name="Freeform 19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1" name="Freeform 20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2" name="Freeform 21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3" name="Freeform 22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4" name="Freeform 23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5" name="Freeform 24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6" name="Freeform 25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7" name="Freeform 26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8" name="Freeform 27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9" name="Freeform 28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0" name="Freeform 29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1" name="Freeform 30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2" name="Freeform 31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3" name="Freeform 32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4" name="Freeform 33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5" name="Freeform 34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6" name="Freeform 35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7" name="Freeform 36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8" name="Freeform 37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9" name="Freeform 38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0" name="Freeform 39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1" name="Freeform 40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2" name="Freeform 41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3" name="Freeform 42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4" name="Freeform 43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5" name="Freeform 44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6" name="Freeform 45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7" name="Freeform 46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8" name="Freeform 47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9" name="Freeform 48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0" name="Freeform 49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1" name="Freeform 50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2" name="Freeform 51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3" name="Freeform 52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4" name="Freeform 53"/>
            <p:cNvSpPr>
              <a:spLocks/>
            </p:cNvSpPr>
            <p:nvPr userDrawn="1"/>
          </p:nvSpPr>
          <p:spPr bwMode="auto">
            <a:xfrm>
              <a:off x="3832" y="3731"/>
              <a:ext cx="132" cy="259"/>
            </a:xfrm>
            <a:custGeom>
              <a:avLst/>
              <a:gdLst>
                <a:gd name="T0" fmla="*/ 77 w 77"/>
                <a:gd name="T1" fmla="*/ 123 h 151"/>
                <a:gd name="T2" fmla="*/ 61 w 77"/>
                <a:gd name="T3" fmla="*/ 115 h 151"/>
                <a:gd name="T4" fmla="*/ 46 w 77"/>
                <a:gd name="T5" fmla="*/ 52 h 151"/>
                <a:gd name="T6" fmla="*/ 54 w 77"/>
                <a:gd name="T7" fmla="*/ 0 h 151"/>
                <a:gd name="T8" fmla="*/ 53 w 77"/>
                <a:gd name="T9" fmla="*/ 0 h 151"/>
                <a:gd name="T10" fmla="*/ 30 w 77"/>
                <a:gd name="T11" fmla="*/ 57 h 151"/>
                <a:gd name="T12" fmla="*/ 45 w 77"/>
                <a:gd name="T13" fmla="*/ 151 h 151"/>
                <a:gd name="T14" fmla="*/ 77 w 77"/>
                <a:gd name="T15" fmla="*/ 123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" h="151">
                  <a:moveTo>
                    <a:pt x="77" y="123"/>
                  </a:moveTo>
                  <a:cubicBezTo>
                    <a:pt x="73" y="121"/>
                    <a:pt x="68" y="119"/>
                    <a:pt x="61" y="115"/>
                  </a:cubicBezTo>
                  <a:cubicBezTo>
                    <a:pt x="40" y="103"/>
                    <a:pt x="34" y="84"/>
                    <a:pt x="46" y="52"/>
                  </a:cubicBezTo>
                  <a:cubicBezTo>
                    <a:pt x="52" y="33"/>
                    <a:pt x="56" y="17"/>
                    <a:pt x="54" y="0"/>
                  </a:cubicBezTo>
                  <a:cubicBezTo>
                    <a:pt x="54" y="0"/>
                    <a:pt x="53" y="0"/>
                    <a:pt x="53" y="0"/>
                  </a:cubicBezTo>
                  <a:cubicBezTo>
                    <a:pt x="52" y="21"/>
                    <a:pt x="44" y="34"/>
                    <a:pt x="30" y="57"/>
                  </a:cubicBezTo>
                  <a:cubicBezTo>
                    <a:pt x="0" y="105"/>
                    <a:pt x="31" y="140"/>
                    <a:pt x="45" y="151"/>
                  </a:cubicBezTo>
                  <a:cubicBezTo>
                    <a:pt x="58" y="144"/>
                    <a:pt x="69" y="135"/>
                    <a:pt x="77" y="123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5" name="Freeform 54"/>
            <p:cNvSpPr>
              <a:spLocks/>
            </p:cNvSpPr>
            <p:nvPr userDrawn="1"/>
          </p:nvSpPr>
          <p:spPr bwMode="auto">
            <a:xfrm>
              <a:off x="3755" y="3724"/>
              <a:ext cx="159" cy="281"/>
            </a:xfrm>
            <a:custGeom>
              <a:avLst/>
              <a:gdLst>
                <a:gd name="T0" fmla="*/ 61 w 93"/>
                <a:gd name="T1" fmla="*/ 59 h 164"/>
                <a:gd name="T2" fmla="*/ 93 w 93"/>
                <a:gd name="T3" fmla="*/ 1 h 164"/>
                <a:gd name="T4" fmla="*/ 93 w 93"/>
                <a:gd name="T5" fmla="*/ 0 h 164"/>
                <a:gd name="T6" fmla="*/ 39 w 93"/>
                <a:gd name="T7" fmla="*/ 58 h 164"/>
                <a:gd name="T8" fmla="*/ 12 w 93"/>
                <a:gd name="T9" fmla="*/ 154 h 164"/>
                <a:gd name="T10" fmla="*/ 51 w 93"/>
                <a:gd name="T11" fmla="*/ 164 h 164"/>
                <a:gd name="T12" fmla="*/ 60 w 93"/>
                <a:gd name="T13" fmla="*/ 163 h 164"/>
                <a:gd name="T14" fmla="*/ 61 w 93"/>
                <a:gd name="T15" fmla="*/ 59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64">
                  <a:moveTo>
                    <a:pt x="61" y="59"/>
                  </a:moveTo>
                  <a:cubicBezTo>
                    <a:pt x="84" y="32"/>
                    <a:pt x="92" y="19"/>
                    <a:pt x="93" y="1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7" y="23"/>
                    <a:pt x="74" y="34"/>
                    <a:pt x="39" y="58"/>
                  </a:cubicBezTo>
                  <a:cubicBezTo>
                    <a:pt x="0" y="83"/>
                    <a:pt x="2" y="127"/>
                    <a:pt x="12" y="154"/>
                  </a:cubicBezTo>
                  <a:cubicBezTo>
                    <a:pt x="24" y="160"/>
                    <a:pt x="37" y="164"/>
                    <a:pt x="51" y="164"/>
                  </a:cubicBezTo>
                  <a:cubicBezTo>
                    <a:pt x="54" y="164"/>
                    <a:pt x="57" y="164"/>
                    <a:pt x="60" y="163"/>
                  </a:cubicBezTo>
                  <a:cubicBezTo>
                    <a:pt x="33" y="122"/>
                    <a:pt x="35" y="90"/>
                    <a:pt x="61" y="5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6" name="Freeform 55"/>
            <p:cNvSpPr>
              <a:spLocks/>
            </p:cNvSpPr>
            <p:nvPr userDrawn="1"/>
          </p:nvSpPr>
          <p:spPr bwMode="auto">
            <a:xfrm>
              <a:off x="3694" y="3721"/>
              <a:ext cx="212" cy="228"/>
            </a:xfrm>
            <a:custGeom>
              <a:avLst/>
              <a:gdLst>
                <a:gd name="T0" fmla="*/ 83 w 124"/>
                <a:gd name="T1" fmla="*/ 41 h 133"/>
                <a:gd name="T2" fmla="*/ 124 w 124"/>
                <a:gd name="T3" fmla="*/ 0 h 133"/>
                <a:gd name="T4" fmla="*/ 124 w 124"/>
                <a:gd name="T5" fmla="*/ 0 h 133"/>
                <a:gd name="T6" fmla="*/ 52 w 124"/>
                <a:gd name="T7" fmla="*/ 32 h 133"/>
                <a:gd name="T8" fmla="*/ 2 w 124"/>
                <a:gd name="T9" fmla="*/ 64 h 133"/>
                <a:gd name="T10" fmla="*/ 0 w 124"/>
                <a:gd name="T11" fmla="*/ 79 h 133"/>
                <a:gd name="T12" fmla="*/ 20 w 124"/>
                <a:gd name="T13" fmla="*/ 133 h 133"/>
                <a:gd name="T14" fmla="*/ 83 w 124"/>
                <a:gd name="T15" fmla="*/ 4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33">
                  <a:moveTo>
                    <a:pt x="83" y="41"/>
                  </a:moveTo>
                  <a:cubicBezTo>
                    <a:pt x="109" y="30"/>
                    <a:pt x="121" y="13"/>
                    <a:pt x="124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2" y="23"/>
                    <a:pt x="90" y="27"/>
                    <a:pt x="52" y="32"/>
                  </a:cubicBezTo>
                  <a:cubicBezTo>
                    <a:pt x="30" y="35"/>
                    <a:pt x="12" y="48"/>
                    <a:pt x="2" y="64"/>
                  </a:cubicBezTo>
                  <a:cubicBezTo>
                    <a:pt x="1" y="69"/>
                    <a:pt x="0" y="74"/>
                    <a:pt x="0" y="79"/>
                  </a:cubicBezTo>
                  <a:cubicBezTo>
                    <a:pt x="0" y="99"/>
                    <a:pt x="8" y="118"/>
                    <a:pt x="20" y="133"/>
                  </a:cubicBezTo>
                  <a:cubicBezTo>
                    <a:pt x="19" y="68"/>
                    <a:pt x="52" y="54"/>
                    <a:pt x="83" y="4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</p:spTree>
    <p:extLst>
      <p:ext uri="{BB962C8B-B14F-4D97-AF65-F5344CB8AC3E}">
        <p14:creationId xmlns:p14="http://schemas.microsoft.com/office/powerpoint/2010/main" val="35535020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gsorden _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‹Nº›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587374" y="370290"/>
            <a:ext cx="5108575" cy="1474385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sp>
        <p:nvSpPr>
          <p:cNvPr id="13" name="Pladsholder til tekst 12"/>
          <p:cNvSpPr>
            <a:spLocks noGrp="1"/>
          </p:cNvSpPr>
          <p:nvPr>
            <p:ph type="body" sz="quarter" idx="13" hasCustomPrompt="1"/>
          </p:nvPr>
        </p:nvSpPr>
        <p:spPr>
          <a:xfrm>
            <a:off x="587375" y="2216150"/>
            <a:ext cx="5108574" cy="3419473"/>
          </a:xfrm>
        </p:spPr>
        <p:txBody>
          <a:bodyPr rtlCol="0">
            <a:normAutofit/>
          </a:bodyPr>
          <a:lstStyle>
            <a:lvl2pPr marL="285750" indent="-285750">
              <a:lnSpc>
                <a:spcPct val="120000"/>
              </a:lnSpc>
              <a:spcBef>
                <a:spcPts val="1000"/>
              </a:spcBef>
              <a:buFontTx/>
              <a:buBlip>
                <a:blip r:embed="rId2"/>
              </a:buBlip>
              <a:defRPr sz="1600" baseline="0"/>
            </a:lvl2pPr>
          </a:lstStyle>
          <a:p>
            <a:pPr lvl="1" rtl="0"/>
            <a:r>
              <a:rPr lang="en-GB"/>
              <a:t>Insert text</a:t>
            </a:r>
            <a:endParaRPr lang="da-DK" dirty="0"/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6096000" y="2216149"/>
            <a:ext cx="5524500" cy="3419475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87029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339887" y="593223"/>
            <a:ext cx="57146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1000" b="1" i="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</a:lstStyle>
          <a:p>
            <a:pPr rtl="0"/>
            <a:fld id="{D8D877B3-D348-4611-9BDB-C5374591D951}" type="slidenum">
              <a:rPr lang="en-US" smtClean="0"/>
              <a:pPr rtl="0"/>
              <a:t>‹Nº›</a:t>
            </a:fld>
            <a:endParaRPr lang="en-US" dirty="0"/>
          </a:p>
        </p:txBody>
      </p:sp>
      <p:sp>
        <p:nvSpPr>
          <p:cNvPr id="3" name="Title 4"/>
          <p:cNvSpPr>
            <a:spLocks noGrp="1"/>
          </p:cNvSpPr>
          <p:nvPr>
            <p:ph type="title" hasCustomPrompt="1"/>
          </p:nvPr>
        </p:nvSpPr>
        <p:spPr>
          <a:xfrm>
            <a:off x="587374" y="370290"/>
            <a:ext cx="5108575" cy="1474385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1269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b +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‹Nº›</a:t>
            </a:fld>
            <a:endParaRPr lang="en-US" dirty="0"/>
          </a:p>
        </p:txBody>
      </p:sp>
      <p:grpSp>
        <p:nvGrpSpPr>
          <p:cNvPr id="30" name="Gruppe 29"/>
          <p:cNvGrpSpPr/>
          <p:nvPr userDrawn="1"/>
        </p:nvGrpSpPr>
        <p:grpSpPr>
          <a:xfrm>
            <a:off x="0" y="657225"/>
            <a:ext cx="405154" cy="1182460"/>
            <a:chOff x="320675" y="2816225"/>
            <a:chExt cx="350838" cy="1023938"/>
          </a:xfrm>
          <a:solidFill>
            <a:schemeClr val="tx1"/>
          </a:solidFill>
        </p:grpSpPr>
        <p:sp>
          <p:nvSpPr>
            <p:cNvPr id="31" name="Freeform 53"/>
            <p:cNvSpPr>
              <a:spLocks/>
            </p:cNvSpPr>
            <p:nvPr userDrawn="1"/>
          </p:nvSpPr>
          <p:spPr bwMode="auto">
            <a:xfrm>
              <a:off x="608013" y="3778250"/>
              <a:ext cx="63500" cy="61913"/>
            </a:xfrm>
            <a:custGeom>
              <a:avLst/>
              <a:gdLst>
                <a:gd name="T0" fmla="*/ 19 w 19"/>
                <a:gd name="T1" fmla="*/ 0 h 19"/>
                <a:gd name="T2" fmla="*/ 19 w 19"/>
                <a:gd name="T3" fmla="*/ 4 h 19"/>
                <a:gd name="T4" fmla="*/ 3 w 19"/>
                <a:gd name="T5" fmla="*/ 19 h 19"/>
                <a:gd name="T6" fmla="*/ 0 w 19"/>
                <a:gd name="T7" fmla="*/ 19 h 19"/>
                <a:gd name="T8" fmla="*/ 19 w 1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9" y="0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4" y="9"/>
                    <a:pt x="8" y="14"/>
                    <a:pt x="3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6" y="13"/>
                    <a:pt x="13" y="7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2" name="Freeform 54"/>
            <p:cNvSpPr>
              <a:spLocks/>
            </p:cNvSpPr>
            <p:nvPr userDrawn="1"/>
          </p:nvSpPr>
          <p:spPr bwMode="auto">
            <a:xfrm>
              <a:off x="528638" y="3706813"/>
              <a:ext cx="142875" cy="133350"/>
            </a:xfrm>
            <a:custGeom>
              <a:avLst/>
              <a:gdLst>
                <a:gd name="T0" fmla="*/ 43 w 43"/>
                <a:gd name="T1" fmla="*/ 0 h 41"/>
                <a:gd name="T2" fmla="*/ 43 w 43"/>
                <a:gd name="T3" fmla="*/ 4 h 41"/>
                <a:gd name="T4" fmla="*/ 7 w 43"/>
                <a:gd name="T5" fmla="*/ 38 h 41"/>
                <a:gd name="T6" fmla="*/ 3 w 43"/>
                <a:gd name="T7" fmla="*/ 41 h 41"/>
                <a:gd name="T8" fmla="*/ 0 w 43"/>
                <a:gd name="T9" fmla="*/ 41 h 41"/>
                <a:gd name="T10" fmla="*/ 42 w 43"/>
                <a:gd name="T11" fmla="*/ 1 h 41"/>
                <a:gd name="T12" fmla="*/ 43 w 43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1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31" y="14"/>
                    <a:pt x="19" y="26"/>
                    <a:pt x="7" y="38"/>
                  </a:cubicBezTo>
                  <a:cubicBezTo>
                    <a:pt x="6" y="39"/>
                    <a:pt x="5" y="40"/>
                    <a:pt x="3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4" y="28"/>
                    <a:pt x="27" y="14"/>
                    <a:pt x="42" y="1"/>
                  </a:cubicBezTo>
                  <a:cubicBezTo>
                    <a:pt x="42" y="1"/>
                    <a:pt x="43" y="1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3" name="Freeform 55"/>
            <p:cNvSpPr>
              <a:spLocks/>
            </p:cNvSpPr>
            <p:nvPr userDrawn="1"/>
          </p:nvSpPr>
          <p:spPr bwMode="auto">
            <a:xfrm>
              <a:off x="431800" y="3636963"/>
              <a:ext cx="239713" cy="203200"/>
            </a:xfrm>
            <a:custGeom>
              <a:avLst/>
              <a:gdLst>
                <a:gd name="T0" fmla="*/ 72 w 72"/>
                <a:gd name="T1" fmla="*/ 0 h 62"/>
                <a:gd name="T2" fmla="*/ 72 w 72"/>
                <a:gd name="T3" fmla="*/ 3 h 62"/>
                <a:gd name="T4" fmla="*/ 35 w 72"/>
                <a:gd name="T5" fmla="*/ 37 h 62"/>
                <a:gd name="T6" fmla="*/ 4 w 72"/>
                <a:gd name="T7" fmla="*/ 62 h 62"/>
                <a:gd name="T8" fmla="*/ 0 w 72"/>
                <a:gd name="T9" fmla="*/ 62 h 62"/>
                <a:gd name="T10" fmla="*/ 7 w 72"/>
                <a:gd name="T11" fmla="*/ 58 h 62"/>
                <a:gd name="T12" fmla="*/ 70 w 72"/>
                <a:gd name="T13" fmla="*/ 2 h 62"/>
                <a:gd name="T14" fmla="*/ 72 w 72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2">
                  <a:moveTo>
                    <a:pt x="72" y="0"/>
                  </a:moveTo>
                  <a:cubicBezTo>
                    <a:pt x="72" y="3"/>
                    <a:pt x="72" y="3"/>
                    <a:pt x="72" y="3"/>
                  </a:cubicBezTo>
                  <a:cubicBezTo>
                    <a:pt x="59" y="14"/>
                    <a:pt x="47" y="25"/>
                    <a:pt x="35" y="37"/>
                  </a:cubicBezTo>
                  <a:cubicBezTo>
                    <a:pt x="26" y="46"/>
                    <a:pt x="15" y="55"/>
                    <a:pt x="4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" y="61"/>
                    <a:pt x="5" y="59"/>
                    <a:pt x="7" y="58"/>
                  </a:cubicBezTo>
                  <a:cubicBezTo>
                    <a:pt x="30" y="41"/>
                    <a:pt x="48" y="20"/>
                    <a:pt x="70" y="2"/>
                  </a:cubicBezTo>
                  <a:cubicBezTo>
                    <a:pt x="70" y="1"/>
                    <a:pt x="71" y="1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4" name="Freeform 56"/>
            <p:cNvSpPr>
              <a:spLocks/>
            </p:cNvSpPr>
            <p:nvPr userDrawn="1"/>
          </p:nvSpPr>
          <p:spPr bwMode="auto">
            <a:xfrm>
              <a:off x="320675" y="3568700"/>
              <a:ext cx="350838" cy="261938"/>
            </a:xfrm>
            <a:custGeom>
              <a:avLst/>
              <a:gdLst>
                <a:gd name="T0" fmla="*/ 105 w 105"/>
                <a:gd name="T1" fmla="*/ 0 h 80"/>
                <a:gd name="T2" fmla="*/ 105 w 105"/>
                <a:gd name="T3" fmla="*/ 3 h 80"/>
                <a:gd name="T4" fmla="*/ 67 w 105"/>
                <a:gd name="T5" fmla="*/ 37 h 80"/>
                <a:gd name="T6" fmla="*/ 0 w 105"/>
                <a:gd name="T7" fmla="*/ 80 h 80"/>
                <a:gd name="T8" fmla="*/ 0 w 105"/>
                <a:gd name="T9" fmla="*/ 77 h 80"/>
                <a:gd name="T10" fmla="*/ 39 w 105"/>
                <a:gd name="T11" fmla="*/ 57 h 80"/>
                <a:gd name="T12" fmla="*/ 102 w 105"/>
                <a:gd name="T13" fmla="*/ 3 h 80"/>
                <a:gd name="T14" fmla="*/ 105 w 105"/>
                <a:gd name="T1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80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4"/>
                    <a:pt x="80" y="25"/>
                    <a:pt x="67" y="37"/>
                  </a:cubicBezTo>
                  <a:cubicBezTo>
                    <a:pt x="48" y="55"/>
                    <a:pt x="25" y="70"/>
                    <a:pt x="0" y="8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4" y="72"/>
                    <a:pt x="27" y="65"/>
                    <a:pt x="39" y="57"/>
                  </a:cubicBezTo>
                  <a:cubicBezTo>
                    <a:pt x="62" y="41"/>
                    <a:pt x="81" y="21"/>
                    <a:pt x="102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5" name="Freeform 57"/>
            <p:cNvSpPr>
              <a:spLocks/>
            </p:cNvSpPr>
            <p:nvPr userDrawn="1"/>
          </p:nvSpPr>
          <p:spPr bwMode="auto">
            <a:xfrm>
              <a:off x="320675" y="3506788"/>
              <a:ext cx="350838" cy="249238"/>
            </a:xfrm>
            <a:custGeom>
              <a:avLst/>
              <a:gdLst>
                <a:gd name="T0" fmla="*/ 105 w 105"/>
                <a:gd name="T1" fmla="*/ 0 h 76"/>
                <a:gd name="T2" fmla="*/ 105 w 105"/>
                <a:gd name="T3" fmla="*/ 2 h 76"/>
                <a:gd name="T4" fmla="*/ 67 w 105"/>
                <a:gd name="T5" fmla="*/ 35 h 76"/>
                <a:gd name="T6" fmla="*/ 0 w 105"/>
                <a:gd name="T7" fmla="*/ 76 h 76"/>
                <a:gd name="T8" fmla="*/ 0 w 105"/>
                <a:gd name="T9" fmla="*/ 74 h 76"/>
                <a:gd name="T10" fmla="*/ 39 w 105"/>
                <a:gd name="T11" fmla="*/ 54 h 76"/>
                <a:gd name="T12" fmla="*/ 101 w 105"/>
                <a:gd name="T13" fmla="*/ 2 h 76"/>
                <a:gd name="T14" fmla="*/ 105 w 105"/>
                <a:gd name="T1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6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3"/>
                    <a:pt x="79" y="24"/>
                    <a:pt x="67" y="35"/>
                  </a:cubicBezTo>
                  <a:cubicBezTo>
                    <a:pt x="48" y="52"/>
                    <a:pt x="25" y="67"/>
                    <a:pt x="0" y="76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4" y="69"/>
                    <a:pt x="27" y="62"/>
                    <a:pt x="39" y="54"/>
                  </a:cubicBezTo>
                  <a:cubicBezTo>
                    <a:pt x="62" y="39"/>
                    <a:pt x="80" y="19"/>
                    <a:pt x="101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6" name="Freeform 58"/>
            <p:cNvSpPr>
              <a:spLocks/>
            </p:cNvSpPr>
            <p:nvPr userDrawn="1"/>
          </p:nvSpPr>
          <p:spPr bwMode="auto">
            <a:xfrm>
              <a:off x="320675" y="3441700"/>
              <a:ext cx="350838" cy="241300"/>
            </a:xfrm>
            <a:custGeom>
              <a:avLst/>
              <a:gdLst>
                <a:gd name="T0" fmla="*/ 105 w 105"/>
                <a:gd name="T1" fmla="*/ 0 h 74"/>
                <a:gd name="T2" fmla="*/ 105 w 105"/>
                <a:gd name="T3" fmla="*/ 3 h 74"/>
                <a:gd name="T4" fmla="*/ 67 w 105"/>
                <a:gd name="T5" fmla="*/ 34 h 74"/>
                <a:gd name="T6" fmla="*/ 0 w 105"/>
                <a:gd name="T7" fmla="*/ 74 h 74"/>
                <a:gd name="T8" fmla="*/ 0 w 105"/>
                <a:gd name="T9" fmla="*/ 72 h 74"/>
                <a:gd name="T10" fmla="*/ 39 w 105"/>
                <a:gd name="T11" fmla="*/ 52 h 74"/>
                <a:gd name="T12" fmla="*/ 101 w 105"/>
                <a:gd name="T13" fmla="*/ 3 h 74"/>
                <a:gd name="T14" fmla="*/ 105 w 10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3"/>
                    <a:pt x="79" y="24"/>
                    <a:pt x="67" y="34"/>
                  </a:cubicBezTo>
                  <a:cubicBezTo>
                    <a:pt x="47" y="51"/>
                    <a:pt x="25" y="65"/>
                    <a:pt x="0" y="74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4" y="67"/>
                    <a:pt x="27" y="60"/>
                    <a:pt x="39" y="52"/>
                  </a:cubicBezTo>
                  <a:cubicBezTo>
                    <a:pt x="62" y="38"/>
                    <a:pt x="80" y="19"/>
                    <a:pt x="101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7" name="Freeform 59"/>
            <p:cNvSpPr>
              <a:spLocks/>
            </p:cNvSpPr>
            <p:nvPr userDrawn="1"/>
          </p:nvSpPr>
          <p:spPr bwMode="auto">
            <a:xfrm>
              <a:off x="320675" y="3382963"/>
              <a:ext cx="350838" cy="228600"/>
            </a:xfrm>
            <a:custGeom>
              <a:avLst/>
              <a:gdLst>
                <a:gd name="T0" fmla="*/ 105 w 105"/>
                <a:gd name="T1" fmla="*/ 0 h 70"/>
                <a:gd name="T2" fmla="*/ 105 w 105"/>
                <a:gd name="T3" fmla="*/ 2 h 70"/>
                <a:gd name="T4" fmla="*/ 67 w 105"/>
                <a:gd name="T5" fmla="*/ 32 h 70"/>
                <a:gd name="T6" fmla="*/ 0 w 105"/>
                <a:gd name="T7" fmla="*/ 70 h 70"/>
                <a:gd name="T8" fmla="*/ 0 w 105"/>
                <a:gd name="T9" fmla="*/ 68 h 70"/>
                <a:gd name="T10" fmla="*/ 40 w 105"/>
                <a:gd name="T11" fmla="*/ 50 h 70"/>
                <a:gd name="T12" fmla="*/ 102 w 105"/>
                <a:gd name="T13" fmla="*/ 2 h 70"/>
                <a:gd name="T14" fmla="*/ 105 w 105"/>
                <a:gd name="T1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2"/>
                    <a:pt x="80" y="22"/>
                    <a:pt x="67" y="32"/>
                  </a:cubicBezTo>
                  <a:cubicBezTo>
                    <a:pt x="48" y="49"/>
                    <a:pt x="25" y="62"/>
                    <a:pt x="0" y="7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4" y="63"/>
                    <a:pt x="27" y="57"/>
                    <a:pt x="40" y="50"/>
                  </a:cubicBezTo>
                  <a:cubicBezTo>
                    <a:pt x="62" y="36"/>
                    <a:pt x="81" y="18"/>
                    <a:pt x="102" y="2"/>
                  </a:cubicBezTo>
                  <a:cubicBezTo>
                    <a:pt x="103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8" name="Freeform 60"/>
            <p:cNvSpPr>
              <a:spLocks/>
            </p:cNvSpPr>
            <p:nvPr userDrawn="1"/>
          </p:nvSpPr>
          <p:spPr bwMode="auto">
            <a:xfrm>
              <a:off x="320675" y="3324225"/>
              <a:ext cx="350838" cy="219075"/>
            </a:xfrm>
            <a:custGeom>
              <a:avLst/>
              <a:gdLst>
                <a:gd name="T0" fmla="*/ 105 w 105"/>
                <a:gd name="T1" fmla="*/ 0 h 67"/>
                <a:gd name="T2" fmla="*/ 105 w 105"/>
                <a:gd name="T3" fmla="*/ 2 h 67"/>
                <a:gd name="T4" fmla="*/ 68 w 105"/>
                <a:gd name="T5" fmla="*/ 31 h 67"/>
                <a:gd name="T6" fmla="*/ 0 w 105"/>
                <a:gd name="T7" fmla="*/ 67 h 67"/>
                <a:gd name="T8" fmla="*/ 0 w 105"/>
                <a:gd name="T9" fmla="*/ 65 h 67"/>
                <a:gd name="T10" fmla="*/ 41 w 105"/>
                <a:gd name="T11" fmla="*/ 47 h 67"/>
                <a:gd name="T12" fmla="*/ 102 w 105"/>
                <a:gd name="T13" fmla="*/ 2 h 67"/>
                <a:gd name="T14" fmla="*/ 105 w 105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7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1"/>
                    <a:pt x="80" y="21"/>
                    <a:pt x="68" y="31"/>
                  </a:cubicBezTo>
                  <a:cubicBezTo>
                    <a:pt x="48" y="47"/>
                    <a:pt x="25" y="60"/>
                    <a:pt x="0" y="6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4" y="61"/>
                    <a:pt x="28" y="55"/>
                    <a:pt x="41" y="47"/>
                  </a:cubicBezTo>
                  <a:cubicBezTo>
                    <a:pt x="63" y="34"/>
                    <a:pt x="81" y="17"/>
                    <a:pt x="102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9" name="Freeform 61"/>
            <p:cNvSpPr>
              <a:spLocks/>
            </p:cNvSpPr>
            <p:nvPr userDrawn="1"/>
          </p:nvSpPr>
          <p:spPr bwMode="auto">
            <a:xfrm>
              <a:off x="320675" y="3263900"/>
              <a:ext cx="350838" cy="212725"/>
            </a:xfrm>
            <a:custGeom>
              <a:avLst/>
              <a:gdLst>
                <a:gd name="T0" fmla="*/ 105 w 105"/>
                <a:gd name="T1" fmla="*/ 0 h 65"/>
                <a:gd name="T2" fmla="*/ 105 w 105"/>
                <a:gd name="T3" fmla="*/ 3 h 65"/>
                <a:gd name="T4" fmla="*/ 69 w 105"/>
                <a:gd name="T5" fmla="*/ 29 h 65"/>
                <a:gd name="T6" fmla="*/ 0 w 105"/>
                <a:gd name="T7" fmla="*/ 65 h 65"/>
                <a:gd name="T8" fmla="*/ 0 w 105"/>
                <a:gd name="T9" fmla="*/ 62 h 65"/>
                <a:gd name="T10" fmla="*/ 42 w 105"/>
                <a:gd name="T11" fmla="*/ 45 h 65"/>
                <a:gd name="T12" fmla="*/ 103 w 105"/>
                <a:gd name="T13" fmla="*/ 2 h 65"/>
                <a:gd name="T14" fmla="*/ 105 w 105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5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1" y="20"/>
                    <a:pt x="69" y="29"/>
                  </a:cubicBezTo>
                  <a:cubicBezTo>
                    <a:pt x="49" y="45"/>
                    <a:pt x="25" y="58"/>
                    <a:pt x="0" y="6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5" y="58"/>
                    <a:pt x="29" y="53"/>
                    <a:pt x="42" y="45"/>
                  </a:cubicBezTo>
                  <a:cubicBezTo>
                    <a:pt x="64" y="33"/>
                    <a:pt x="82" y="16"/>
                    <a:pt x="103" y="2"/>
                  </a:cubicBezTo>
                  <a:cubicBezTo>
                    <a:pt x="104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0" name="Freeform 62"/>
            <p:cNvSpPr>
              <a:spLocks/>
            </p:cNvSpPr>
            <p:nvPr userDrawn="1"/>
          </p:nvSpPr>
          <p:spPr bwMode="auto">
            <a:xfrm>
              <a:off x="320675" y="3208338"/>
              <a:ext cx="350838" cy="200025"/>
            </a:xfrm>
            <a:custGeom>
              <a:avLst/>
              <a:gdLst>
                <a:gd name="T0" fmla="*/ 105 w 105"/>
                <a:gd name="T1" fmla="*/ 0 h 61"/>
                <a:gd name="T2" fmla="*/ 105 w 105"/>
                <a:gd name="T3" fmla="*/ 3 h 61"/>
                <a:gd name="T4" fmla="*/ 71 w 105"/>
                <a:gd name="T5" fmla="*/ 27 h 61"/>
                <a:gd name="T6" fmla="*/ 0 w 105"/>
                <a:gd name="T7" fmla="*/ 61 h 61"/>
                <a:gd name="T8" fmla="*/ 0 w 105"/>
                <a:gd name="T9" fmla="*/ 59 h 61"/>
                <a:gd name="T10" fmla="*/ 44 w 105"/>
                <a:gd name="T11" fmla="*/ 42 h 61"/>
                <a:gd name="T12" fmla="*/ 104 w 105"/>
                <a:gd name="T13" fmla="*/ 1 h 61"/>
                <a:gd name="T14" fmla="*/ 105 w 105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1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2" y="19"/>
                    <a:pt x="71" y="27"/>
                  </a:cubicBezTo>
                  <a:cubicBezTo>
                    <a:pt x="50" y="43"/>
                    <a:pt x="25" y="55"/>
                    <a:pt x="0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5" y="55"/>
                    <a:pt x="30" y="50"/>
                    <a:pt x="44" y="42"/>
                  </a:cubicBezTo>
                  <a:cubicBezTo>
                    <a:pt x="65" y="31"/>
                    <a:pt x="84" y="15"/>
                    <a:pt x="104" y="1"/>
                  </a:cubicBezTo>
                  <a:cubicBezTo>
                    <a:pt x="104" y="1"/>
                    <a:pt x="105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1" name="Freeform 63"/>
            <p:cNvSpPr>
              <a:spLocks/>
            </p:cNvSpPr>
            <p:nvPr userDrawn="1"/>
          </p:nvSpPr>
          <p:spPr bwMode="auto">
            <a:xfrm>
              <a:off x="320675" y="3155950"/>
              <a:ext cx="350838" cy="190500"/>
            </a:xfrm>
            <a:custGeom>
              <a:avLst/>
              <a:gdLst>
                <a:gd name="T0" fmla="*/ 105 w 105"/>
                <a:gd name="T1" fmla="*/ 0 h 58"/>
                <a:gd name="T2" fmla="*/ 105 w 105"/>
                <a:gd name="T3" fmla="*/ 2 h 58"/>
                <a:gd name="T4" fmla="*/ 72 w 105"/>
                <a:gd name="T5" fmla="*/ 25 h 58"/>
                <a:gd name="T6" fmla="*/ 0 w 105"/>
                <a:gd name="T7" fmla="*/ 58 h 58"/>
                <a:gd name="T8" fmla="*/ 0 w 105"/>
                <a:gd name="T9" fmla="*/ 55 h 58"/>
                <a:gd name="T10" fmla="*/ 46 w 105"/>
                <a:gd name="T11" fmla="*/ 39 h 58"/>
                <a:gd name="T12" fmla="*/ 105 w 105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8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4" y="10"/>
                    <a:pt x="83" y="17"/>
                    <a:pt x="72" y="25"/>
                  </a:cubicBezTo>
                  <a:cubicBezTo>
                    <a:pt x="51" y="41"/>
                    <a:pt x="26" y="52"/>
                    <a:pt x="0" y="58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6" y="52"/>
                    <a:pt x="31" y="47"/>
                    <a:pt x="46" y="39"/>
                  </a:cubicBezTo>
                  <a:cubicBezTo>
                    <a:pt x="67" y="28"/>
                    <a:pt x="85" y="13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2" name="Freeform 64"/>
            <p:cNvSpPr>
              <a:spLocks/>
            </p:cNvSpPr>
            <p:nvPr userDrawn="1"/>
          </p:nvSpPr>
          <p:spPr bwMode="auto">
            <a:xfrm>
              <a:off x="320675" y="3103563"/>
              <a:ext cx="350838" cy="177800"/>
            </a:xfrm>
            <a:custGeom>
              <a:avLst/>
              <a:gdLst>
                <a:gd name="T0" fmla="*/ 105 w 105"/>
                <a:gd name="T1" fmla="*/ 0 h 54"/>
                <a:gd name="T2" fmla="*/ 105 w 105"/>
                <a:gd name="T3" fmla="*/ 2 h 54"/>
                <a:gd name="T4" fmla="*/ 74 w 105"/>
                <a:gd name="T5" fmla="*/ 23 h 54"/>
                <a:gd name="T6" fmla="*/ 0 w 105"/>
                <a:gd name="T7" fmla="*/ 54 h 54"/>
                <a:gd name="T8" fmla="*/ 0 w 105"/>
                <a:gd name="T9" fmla="*/ 52 h 54"/>
                <a:gd name="T10" fmla="*/ 48 w 105"/>
                <a:gd name="T11" fmla="*/ 36 h 54"/>
                <a:gd name="T12" fmla="*/ 105 w 105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4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9"/>
                    <a:pt x="84" y="16"/>
                    <a:pt x="74" y="23"/>
                  </a:cubicBezTo>
                  <a:cubicBezTo>
                    <a:pt x="52" y="38"/>
                    <a:pt x="27" y="49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7" y="49"/>
                    <a:pt x="33" y="44"/>
                    <a:pt x="48" y="36"/>
                  </a:cubicBezTo>
                  <a:cubicBezTo>
                    <a:pt x="68" y="26"/>
                    <a:pt x="86" y="12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3" name="Freeform 65"/>
            <p:cNvSpPr>
              <a:spLocks/>
            </p:cNvSpPr>
            <p:nvPr userDrawn="1"/>
          </p:nvSpPr>
          <p:spPr bwMode="auto">
            <a:xfrm>
              <a:off x="320675" y="3055938"/>
              <a:ext cx="350838" cy="163513"/>
            </a:xfrm>
            <a:custGeom>
              <a:avLst/>
              <a:gdLst>
                <a:gd name="T0" fmla="*/ 105 w 105"/>
                <a:gd name="T1" fmla="*/ 0 h 50"/>
                <a:gd name="T2" fmla="*/ 105 w 105"/>
                <a:gd name="T3" fmla="*/ 2 h 50"/>
                <a:gd name="T4" fmla="*/ 76 w 105"/>
                <a:gd name="T5" fmla="*/ 20 h 50"/>
                <a:gd name="T6" fmla="*/ 0 w 105"/>
                <a:gd name="T7" fmla="*/ 50 h 50"/>
                <a:gd name="T8" fmla="*/ 0 w 105"/>
                <a:gd name="T9" fmla="*/ 48 h 50"/>
                <a:gd name="T10" fmla="*/ 51 w 105"/>
                <a:gd name="T11" fmla="*/ 33 h 50"/>
                <a:gd name="T12" fmla="*/ 105 w 105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8"/>
                    <a:pt x="86" y="14"/>
                    <a:pt x="76" y="20"/>
                  </a:cubicBezTo>
                  <a:cubicBezTo>
                    <a:pt x="54" y="36"/>
                    <a:pt x="27" y="46"/>
                    <a:pt x="0" y="5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7" y="45"/>
                    <a:pt x="35" y="41"/>
                    <a:pt x="51" y="33"/>
                  </a:cubicBezTo>
                  <a:cubicBezTo>
                    <a:pt x="70" y="24"/>
                    <a:pt x="87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4" name="Freeform 66"/>
            <p:cNvSpPr>
              <a:spLocks/>
            </p:cNvSpPr>
            <p:nvPr userDrawn="1"/>
          </p:nvSpPr>
          <p:spPr bwMode="auto">
            <a:xfrm>
              <a:off x="320675" y="3003550"/>
              <a:ext cx="350838" cy="152400"/>
            </a:xfrm>
            <a:custGeom>
              <a:avLst/>
              <a:gdLst>
                <a:gd name="T0" fmla="*/ 105 w 105"/>
                <a:gd name="T1" fmla="*/ 0 h 47"/>
                <a:gd name="T2" fmla="*/ 105 w 105"/>
                <a:gd name="T3" fmla="*/ 3 h 47"/>
                <a:gd name="T4" fmla="*/ 79 w 105"/>
                <a:gd name="T5" fmla="*/ 19 h 47"/>
                <a:gd name="T6" fmla="*/ 0 w 105"/>
                <a:gd name="T7" fmla="*/ 47 h 47"/>
                <a:gd name="T8" fmla="*/ 0 w 105"/>
                <a:gd name="T9" fmla="*/ 45 h 47"/>
                <a:gd name="T10" fmla="*/ 53 w 105"/>
                <a:gd name="T11" fmla="*/ 31 h 47"/>
                <a:gd name="T12" fmla="*/ 105 w 105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7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6" y="8"/>
                    <a:pt x="88" y="13"/>
                    <a:pt x="79" y="19"/>
                  </a:cubicBezTo>
                  <a:cubicBezTo>
                    <a:pt x="55" y="34"/>
                    <a:pt x="28" y="44"/>
                    <a:pt x="0" y="4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8" y="43"/>
                    <a:pt x="36" y="39"/>
                    <a:pt x="53" y="31"/>
                  </a:cubicBezTo>
                  <a:cubicBezTo>
                    <a:pt x="72" y="23"/>
                    <a:pt x="88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5" name="Freeform 67"/>
            <p:cNvSpPr>
              <a:spLocks/>
            </p:cNvSpPr>
            <p:nvPr userDrawn="1"/>
          </p:nvSpPr>
          <p:spPr bwMode="auto">
            <a:xfrm>
              <a:off x="320675" y="2957513"/>
              <a:ext cx="350838" cy="139700"/>
            </a:xfrm>
            <a:custGeom>
              <a:avLst/>
              <a:gdLst>
                <a:gd name="T0" fmla="*/ 105 w 105"/>
                <a:gd name="T1" fmla="*/ 0 h 43"/>
                <a:gd name="T2" fmla="*/ 105 w 105"/>
                <a:gd name="T3" fmla="*/ 2 h 43"/>
                <a:gd name="T4" fmla="*/ 82 w 105"/>
                <a:gd name="T5" fmla="*/ 16 h 43"/>
                <a:gd name="T6" fmla="*/ 0 w 105"/>
                <a:gd name="T7" fmla="*/ 43 h 43"/>
                <a:gd name="T8" fmla="*/ 0 w 105"/>
                <a:gd name="T9" fmla="*/ 40 h 43"/>
                <a:gd name="T10" fmla="*/ 56 w 105"/>
                <a:gd name="T11" fmla="*/ 27 h 43"/>
                <a:gd name="T12" fmla="*/ 105 w 105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7" y="6"/>
                    <a:pt x="89" y="11"/>
                    <a:pt x="82" y="16"/>
                  </a:cubicBezTo>
                  <a:cubicBezTo>
                    <a:pt x="57" y="31"/>
                    <a:pt x="29" y="41"/>
                    <a:pt x="0" y="4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9" y="39"/>
                    <a:pt x="38" y="35"/>
                    <a:pt x="56" y="27"/>
                  </a:cubicBezTo>
                  <a:cubicBezTo>
                    <a:pt x="74" y="20"/>
                    <a:pt x="89" y="9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6" name="Freeform 68"/>
            <p:cNvSpPr>
              <a:spLocks/>
            </p:cNvSpPr>
            <p:nvPr userDrawn="1"/>
          </p:nvSpPr>
          <p:spPr bwMode="auto">
            <a:xfrm>
              <a:off x="320675" y="2911475"/>
              <a:ext cx="350838" cy="127000"/>
            </a:xfrm>
            <a:custGeom>
              <a:avLst/>
              <a:gdLst>
                <a:gd name="T0" fmla="*/ 105 w 105"/>
                <a:gd name="T1" fmla="*/ 0 h 39"/>
                <a:gd name="T2" fmla="*/ 105 w 105"/>
                <a:gd name="T3" fmla="*/ 2 h 39"/>
                <a:gd name="T4" fmla="*/ 85 w 105"/>
                <a:gd name="T5" fmla="*/ 13 h 39"/>
                <a:gd name="T6" fmla="*/ 0 w 105"/>
                <a:gd name="T7" fmla="*/ 39 h 39"/>
                <a:gd name="T8" fmla="*/ 0 w 105"/>
                <a:gd name="T9" fmla="*/ 36 h 39"/>
                <a:gd name="T10" fmla="*/ 60 w 105"/>
                <a:gd name="T11" fmla="*/ 24 h 39"/>
                <a:gd name="T12" fmla="*/ 105 w 105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9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8" y="5"/>
                    <a:pt x="91" y="9"/>
                    <a:pt x="85" y="13"/>
                  </a:cubicBezTo>
                  <a:cubicBezTo>
                    <a:pt x="59" y="29"/>
                    <a:pt x="30" y="38"/>
                    <a:pt x="0" y="3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0" y="36"/>
                    <a:pt x="41" y="32"/>
                    <a:pt x="60" y="24"/>
                  </a:cubicBezTo>
                  <a:cubicBezTo>
                    <a:pt x="76" y="17"/>
                    <a:pt x="90" y="8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7" name="Freeform 69"/>
            <p:cNvSpPr>
              <a:spLocks/>
            </p:cNvSpPr>
            <p:nvPr userDrawn="1"/>
          </p:nvSpPr>
          <p:spPr bwMode="auto">
            <a:xfrm>
              <a:off x="320675" y="2865438"/>
              <a:ext cx="350838" cy="114300"/>
            </a:xfrm>
            <a:custGeom>
              <a:avLst/>
              <a:gdLst>
                <a:gd name="T0" fmla="*/ 105 w 105"/>
                <a:gd name="T1" fmla="*/ 0 h 35"/>
                <a:gd name="T2" fmla="*/ 105 w 105"/>
                <a:gd name="T3" fmla="*/ 2 h 35"/>
                <a:gd name="T4" fmla="*/ 88 w 105"/>
                <a:gd name="T5" fmla="*/ 11 h 35"/>
                <a:gd name="T6" fmla="*/ 0 w 105"/>
                <a:gd name="T7" fmla="*/ 34 h 35"/>
                <a:gd name="T8" fmla="*/ 0 w 105"/>
                <a:gd name="T9" fmla="*/ 32 h 35"/>
                <a:gd name="T10" fmla="*/ 63 w 105"/>
                <a:gd name="T11" fmla="*/ 21 h 35"/>
                <a:gd name="T12" fmla="*/ 105 w 105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5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9" y="5"/>
                    <a:pt x="93" y="8"/>
                    <a:pt x="88" y="11"/>
                  </a:cubicBezTo>
                  <a:cubicBezTo>
                    <a:pt x="61" y="27"/>
                    <a:pt x="31" y="35"/>
                    <a:pt x="0" y="3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1" y="33"/>
                    <a:pt x="43" y="29"/>
                    <a:pt x="63" y="21"/>
                  </a:cubicBezTo>
                  <a:cubicBezTo>
                    <a:pt x="78" y="16"/>
                    <a:pt x="91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8" name="Freeform 70"/>
            <p:cNvSpPr>
              <a:spLocks/>
            </p:cNvSpPr>
            <p:nvPr userDrawn="1"/>
          </p:nvSpPr>
          <p:spPr bwMode="auto">
            <a:xfrm>
              <a:off x="320675" y="2819400"/>
              <a:ext cx="350838" cy="107950"/>
            </a:xfrm>
            <a:custGeom>
              <a:avLst/>
              <a:gdLst>
                <a:gd name="T0" fmla="*/ 105 w 105"/>
                <a:gd name="T1" fmla="*/ 0 h 33"/>
                <a:gd name="T2" fmla="*/ 105 w 105"/>
                <a:gd name="T3" fmla="*/ 2 h 33"/>
                <a:gd name="T4" fmla="*/ 91 w 105"/>
                <a:gd name="T5" fmla="*/ 10 h 33"/>
                <a:gd name="T6" fmla="*/ 0 w 105"/>
                <a:gd name="T7" fmla="*/ 30 h 33"/>
                <a:gd name="T8" fmla="*/ 0 w 105"/>
                <a:gd name="T9" fmla="*/ 28 h 33"/>
                <a:gd name="T10" fmla="*/ 3 w 105"/>
                <a:gd name="T11" fmla="*/ 28 h 33"/>
                <a:gd name="T12" fmla="*/ 67 w 105"/>
                <a:gd name="T13" fmla="*/ 19 h 33"/>
                <a:gd name="T14" fmla="*/ 105 w 105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3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100" y="4"/>
                    <a:pt x="96" y="7"/>
                    <a:pt x="91" y="10"/>
                  </a:cubicBezTo>
                  <a:cubicBezTo>
                    <a:pt x="64" y="25"/>
                    <a:pt x="31" y="33"/>
                    <a:pt x="0" y="3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28"/>
                    <a:pt x="2" y="28"/>
                    <a:pt x="3" y="28"/>
                  </a:cubicBezTo>
                  <a:cubicBezTo>
                    <a:pt x="25" y="29"/>
                    <a:pt x="47" y="27"/>
                    <a:pt x="67" y="19"/>
                  </a:cubicBezTo>
                  <a:cubicBezTo>
                    <a:pt x="80" y="14"/>
                    <a:pt x="93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9" name="Freeform 71"/>
            <p:cNvSpPr>
              <a:spLocks/>
            </p:cNvSpPr>
            <p:nvPr userDrawn="1"/>
          </p:nvSpPr>
          <p:spPr bwMode="auto">
            <a:xfrm>
              <a:off x="320675" y="2816225"/>
              <a:ext cx="284163" cy="55563"/>
            </a:xfrm>
            <a:custGeom>
              <a:avLst/>
              <a:gdLst>
                <a:gd name="T0" fmla="*/ 85 w 85"/>
                <a:gd name="T1" fmla="*/ 0 h 17"/>
                <a:gd name="T2" fmla="*/ 0 w 85"/>
                <a:gd name="T3" fmla="*/ 14 h 17"/>
                <a:gd name="T4" fmla="*/ 0 w 85"/>
                <a:gd name="T5" fmla="*/ 11 h 17"/>
                <a:gd name="T6" fmla="*/ 8 w 85"/>
                <a:gd name="T7" fmla="*/ 12 h 17"/>
                <a:gd name="T8" fmla="*/ 71 w 85"/>
                <a:gd name="T9" fmla="*/ 4 h 17"/>
                <a:gd name="T10" fmla="*/ 80 w 85"/>
                <a:gd name="T11" fmla="*/ 0 h 17"/>
                <a:gd name="T12" fmla="*/ 85 w 85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7">
                  <a:moveTo>
                    <a:pt x="85" y="0"/>
                  </a:moveTo>
                  <a:cubicBezTo>
                    <a:pt x="58" y="12"/>
                    <a:pt x="29" y="17"/>
                    <a:pt x="0" y="1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2"/>
                    <a:pt x="5" y="12"/>
                    <a:pt x="8" y="12"/>
                  </a:cubicBezTo>
                  <a:cubicBezTo>
                    <a:pt x="29" y="13"/>
                    <a:pt x="51" y="11"/>
                    <a:pt x="71" y="4"/>
                  </a:cubicBezTo>
                  <a:cubicBezTo>
                    <a:pt x="74" y="3"/>
                    <a:pt x="77" y="1"/>
                    <a:pt x="80" y="0"/>
                  </a:cubicBezTo>
                  <a:lnTo>
                    <a:pt x="8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</p:grpSp>
      <p:sp>
        <p:nvSpPr>
          <p:cNvPr id="26" name="Title 4"/>
          <p:cNvSpPr>
            <a:spLocks noGrp="1"/>
          </p:cNvSpPr>
          <p:nvPr>
            <p:ph type="title" hasCustomPrompt="1"/>
          </p:nvPr>
        </p:nvSpPr>
        <p:spPr>
          <a:xfrm>
            <a:off x="587375" y="370764"/>
            <a:ext cx="4516438" cy="1473911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pic>
        <p:nvPicPr>
          <p:cNvPr id="27" name="Billede 2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70792" y="820387"/>
            <a:ext cx="6943368" cy="5825654"/>
          </a:xfrm>
          <a:prstGeom prst="rect">
            <a:avLst/>
          </a:prstGeom>
        </p:spPr>
      </p:pic>
      <p:sp>
        <p:nvSpPr>
          <p:cNvPr id="28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5953820" y="1240418"/>
            <a:ext cx="6238180" cy="3503032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  <p:sp>
        <p:nvSpPr>
          <p:cNvPr id="29" name="Pladsholder til tekst 10"/>
          <p:cNvSpPr>
            <a:spLocks noGrp="1"/>
          </p:cNvSpPr>
          <p:nvPr>
            <p:ph type="body" sz="quarter" idx="12"/>
          </p:nvPr>
        </p:nvSpPr>
        <p:spPr>
          <a:xfrm>
            <a:off x="587375" y="2065337"/>
            <a:ext cx="4516438" cy="3243263"/>
          </a:xfrm>
        </p:spPr>
        <p:txBody>
          <a:bodyPr rtlCol="0"/>
          <a:lstStyle>
            <a:lvl1pPr marL="285750" indent="-285750">
              <a:buFontTx/>
              <a:buBlip>
                <a:blip r:embed="rId3"/>
              </a:buBlip>
              <a:defRPr/>
            </a:lvl1pPr>
          </a:lstStyle>
          <a:p>
            <a:pPr lvl="0" rtl="0"/>
            <a:r>
              <a:rPr lang="en-GB"/>
              <a:t>Rediger typografien i masterens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_Høj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587374" y="367628"/>
            <a:ext cx="4886993" cy="1621619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sp>
        <p:nvSpPr>
          <p:cNvPr id="11" name="Pladsholder til diagram 10"/>
          <p:cNvSpPr>
            <a:spLocks noGrp="1"/>
          </p:cNvSpPr>
          <p:nvPr>
            <p:ph type="chart" sz="quarter" idx="12"/>
          </p:nvPr>
        </p:nvSpPr>
        <p:spPr>
          <a:xfrm>
            <a:off x="6096000" y="2262579"/>
            <a:ext cx="5524500" cy="3572737"/>
          </a:xfrm>
        </p:spPr>
        <p:txBody>
          <a:bodyPr rtlCol="0"/>
          <a:lstStyle/>
          <a:p>
            <a:pPr rtl="0"/>
            <a:endParaRPr lang="da-DK"/>
          </a:p>
        </p:txBody>
      </p:sp>
      <p:sp>
        <p:nvSpPr>
          <p:cNvPr id="13" name="Pladsholder til tekst 12"/>
          <p:cNvSpPr>
            <a:spLocks noGrp="1"/>
          </p:cNvSpPr>
          <p:nvPr>
            <p:ph type="body" sz="quarter" idx="13" hasCustomPrompt="1"/>
          </p:nvPr>
        </p:nvSpPr>
        <p:spPr>
          <a:xfrm>
            <a:off x="587375" y="2262579"/>
            <a:ext cx="4886992" cy="3572737"/>
          </a:xfrm>
        </p:spPr>
        <p:txBody>
          <a:bodyPr rtlCol="0">
            <a:normAutofit/>
          </a:bodyPr>
          <a:lstStyle>
            <a:lvl2pPr marL="285750" indent="-285750">
              <a:buFontTx/>
              <a:buBlip>
                <a:blip r:embed="rId2"/>
              </a:buBlip>
              <a:defRPr sz="1600" baseline="0"/>
            </a:lvl2pPr>
          </a:lstStyle>
          <a:p>
            <a:pPr lvl="1" rtl="0"/>
            <a:r>
              <a:rPr lang="en-GB"/>
              <a:t>INSERT TEXT</a:t>
            </a:r>
          </a:p>
        </p:txBody>
      </p:sp>
      <p:sp>
        <p:nvSpPr>
          <p:cNvPr id="6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339887" y="593223"/>
            <a:ext cx="57146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1000" b="1" i="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</a:lstStyle>
          <a:p>
            <a:pPr rtl="0"/>
            <a:fld id="{D8D877B3-D348-4611-9BDB-C5374591D951}" type="slidenum">
              <a:rPr lang="en-US" smtClean="0"/>
              <a:pPr rtl="0"/>
              <a:t>‹Nº›</a:t>
            </a:fld>
            <a:endParaRPr lang="en-US" dirty="0"/>
          </a:p>
        </p:txBody>
      </p: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lede _ b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7438768" y="0"/>
            <a:ext cx="4753232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‹Nº›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587374" y="359273"/>
            <a:ext cx="4490445" cy="1621619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sp>
        <p:nvSpPr>
          <p:cNvPr id="4" name="Pladsholder til tekst 3"/>
          <p:cNvSpPr>
            <a:spLocks noGrp="1"/>
          </p:cNvSpPr>
          <p:nvPr>
            <p:ph type="body" sz="quarter" idx="12" hasCustomPrompt="1"/>
          </p:nvPr>
        </p:nvSpPr>
        <p:spPr>
          <a:xfrm>
            <a:off x="587375" y="2143359"/>
            <a:ext cx="4490445" cy="3752115"/>
          </a:xfrm>
        </p:spPr>
        <p:txBody>
          <a:bodyPr rtlCol="0"/>
          <a:lstStyle>
            <a:lvl1pPr marL="285750" indent="-285750">
              <a:lnSpc>
                <a:spcPct val="100000"/>
              </a:lnSpc>
              <a:spcBef>
                <a:spcPts val="600"/>
              </a:spcBef>
              <a:buFontTx/>
              <a:buBlip>
                <a:blip r:embed="rId2"/>
              </a:buBlip>
              <a:defRPr sz="1600" baseline="0"/>
            </a:lvl1pPr>
          </a:lstStyle>
          <a:p>
            <a:pPr lvl="0" rtl="0"/>
            <a:r>
              <a:rPr lang="en-GB"/>
              <a:t>Insert bullets</a:t>
            </a:r>
            <a:endParaRPr lang="da-DK" dirty="0"/>
          </a:p>
          <a:p>
            <a:pPr lvl="0" rtl="0"/>
            <a:endParaRPr lang="da-DK" dirty="0"/>
          </a:p>
          <a:p>
            <a:pPr lvl="0" rtl="0"/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4986074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å layout - Billede høj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7427913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‹Nº›</a:t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7427913" y="0"/>
            <a:ext cx="4764087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  <p:sp>
        <p:nvSpPr>
          <p:cNvPr id="6" name="Title 4"/>
          <p:cNvSpPr>
            <a:spLocks noGrp="1"/>
          </p:cNvSpPr>
          <p:nvPr>
            <p:ph type="title" hasCustomPrompt="1"/>
          </p:nvPr>
        </p:nvSpPr>
        <p:spPr>
          <a:xfrm>
            <a:off x="587374" y="373446"/>
            <a:ext cx="4683125" cy="1471230"/>
          </a:xfrm>
        </p:spPr>
        <p:txBody>
          <a:bodyPr rtlCol="0"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sp>
        <p:nvSpPr>
          <p:cNvPr id="4" name="Pladsholder til tekst 3"/>
          <p:cNvSpPr>
            <a:spLocks noGrp="1"/>
          </p:cNvSpPr>
          <p:nvPr>
            <p:ph type="body" sz="quarter" idx="12" hasCustomPrompt="1"/>
          </p:nvPr>
        </p:nvSpPr>
        <p:spPr>
          <a:xfrm>
            <a:off x="583406" y="2101809"/>
            <a:ext cx="4687094" cy="3765591"/>
          </a:xfrm>
        </p:spPr>
        <p:txBody>
          <a:bodyPr rtlCol="0"/>
          <a:lstStyle>
            <a:lvl1pPr marL="285750" indent="-285750">
              <a:buFontTx/>
              <a:buBlip>
                <a:blip r:embed="rId2"/>
              </a:buBlip>
              <a:defRPr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GB"/>
              <a:t>Insert text here</a:t>
            </a:r>
            <a:endParaRPr lang="da-DK" dirty="0"/>
          </a:p>
        </p:txBody>
      </p:sp>
      <p:grpSp>
        <p:nvGrpSpPr>
          <p:cNvPr id="2" name="Gruppe 1"/>
          <p:cNvGrpSpPr/>
          <p:nvPr userDrawn="1"/>
        </p:nvGrpSpPr>
        <p:grpSpPr>
          <a:xfrm>
            <a:off x="-3502" y="657225"/>
            <a:ext cx="405154" cy="1182460"/>
            <a:chOff x="-3502" y="657225"/>
            <a:chExt cx="405154" cy="1182460"/>
          </a:xfrm>
          <a:solidFill>
            <a:schemeClr val="bg1"/>
          </a:solidFill>
        </p:grpSpPr>
        <p:sp>
          <p:nvSpPr>
            <p:cNvPr id="56" name="Freeform 53"/>
            <p:cNvSpPr>
              <a:spLocks/>
            </p:cNvSpPr>
            <p:nvPr userDrawn="1"/>
          </p:nvSpPr>
          <p:spPr bwMode="auto">
            <a:xfrm>
              <a:off x="328321" y="1768187"/>
              <a:ext cx="73331" cy="71498"/>
            </a:xfrm>
            <a:custGeom>
              <a:avLst/>
              <a:gdLst>
                <a:gd name="T0" fmla="*/ 19 w 19"/>
                <a:gd name="T1" fmla="*/ 0 h 19"/>
                <a:gd name="T2" fmla="*/ 19 w 19"/>
                <a:gd name="T3" fmla="*/ 4 h 19"/>
                <a:gd name="T4" fmla="*/ 3 w 19"/>
                <a:gd name="T5" fmla="*/ 19 h 19"/>
                <a:gd name="T6" fmla="*/ 0 w 19"/>
                <a:gd name="T7" fmla="*/ 19 h 19"/>
                <a:gd name="T8" fmla="*/ 19 w 1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9" y="0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4" y="9"/>
                    <a:pt x="8" y="14"/>
                    <a:pt x="3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6" y="13"/>
                    <a:pt x="13" y="7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57" name="Freeform 54"/>
            <p:cNvSpPr>
              <a:spLocks/>
            </p:cNvSpPr>
            <p:nvPr userDrawn="1"/>
          </p:nvSpPr>
          <p:spPr bwMode="auto">
            <a:xfrm>
              <a:off x="236657" y="1685690"/>
              <a:ext cx="164995" cy="153995"/>
            </a:xfrm>
            <a:custGeom>
              <a:avLst/>
              <a:gdLst>
                <a:gd name="T0" fmla="*/ 43 w 43"/>
                <a:gd name="T1" fmla="*/ 0 h 41"/>
                <a:gd name="T2" fmla="*/ 43 w 43"/>
                <a:gd name="T3" fmla="*/ 4 h 41"/>
                <a:gd name="T4" fmla="*/ 7 w 43"/>
                <a:gd name="T5" fmla="*/ 38 h 41"/>
                <a:gd name="T6" fmla="*/ 3 w 43"/>
                <a:gd name="T7" fmla="*/ 41 h 41"/>
                <a:gd name="T8" fmla="*/ 0 w 43"/>
                <a:gd name="T9" fmla="*/ 41 h 41"/>
                <a:gd name="T10" fmla="*/ 42 w 43"/>
                <a:gd name="T11" fmla="*/ 1 h 41"/>
                <a:gd name="T12" fmla="*/ 43 w 43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1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31" y="14"/>
                    <a:pt x="19" y="26"/>
                    <a:pt x="7" y="38"/>
                  </a:cubicBezTo>
                  <a:cubicBezTo>
                    <a:pt x="6" y="39"/>
                    <a:pt x="5" y="40"/>
                    <a:pt x="3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4" y="28"/>
                    <a:pt x="27" y="14"/>
                    <a:pt x="42" y="1"/>
                  </a:cubicBezTo>
                  <a:cubicBezTo>
                    <a:pt x="42" y="1"/>
                    <a:pt x="43" y="1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58" name="Freeform 55"/>
            <p:cNvSpPr>
              <a:spLocks/>
            </p:cNvSpPr>
            <p:nvPr userDrawn="1"/>
          </p:nvSpPr>
          <p:spPr bwMode="auto">
            <a:xfrm>
              <a:off x="124827" y="1605026"/>
              <a:ext cx="276825" cy="234659"/>
            </a:xfrm>
            <a:custGeom>
              <a:avLst/>
              <a:gdLst>
                <a:gd name="T0" fmla="*/ 72 w 72"/>
                <a:gd name="T1" fmla="*/ 0 h 62"/>
                <a:gd name="T2" fmla="*/ 72 w 72"/>
                <a:gd name="T3" fmla="*/ 3 h 62"/>
                <a:gd name="T4" fmla="*/ 35 w 72"/>
                <a:gd name="T5" fmla="*/ 37 h 62"/>
                <a:gd name="T6" fmla="*/ 4 w 72"/>
                <a:gd name="T7" fmla="*/ 62 h 62"/>
                <a:gd name="T8" fmla="*/ 0 w 72"/>
                <a:gd name="T9" fmla="*/ 62 h 62"/>
                <a:gd name="T10" fmla="*/ 7 w 72"/>
                <a:gd name="T11" fmla="*/ 58 h 62"/>
                <a:gd name="T12" fmla="*/ 70 w 72"/>
                <a:gd name="T13" fmla="*/ 2 h 62"/>
                <a:gd name="T14" fmla="*/ 72 w 72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2">
                  <a:moveTo>
                    <a:pt x="72" y="0"/>
                  </a:moveTo>
                  <a:cubicBezTo>
                    <a:pt x="72" y="3"/>
                    <a:pt x="72" y="3"/>
                    <a:pt x="72" y="3"/>
                  </a:cubicBezTo>
                  <a:cubicBezTo>
                    <a:pt x="59" y="14"/>
                    <a:pt x="47" y="25"/>
                    <a:pt x="35" y="37"/>
                  </a:cubicBezTo>
                  <a:cubicBezTo>
                    <a:pt x="26" y="46"/>
                    <a:pt x="15" y="55"/>
                    <a:pt x="4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" y="61"/>
                    <a:pt x="5" y="59"/>
                    <a:pt x="7" y="58"/>
                  </a:cubicBezTo>
                  <a:cubicBezTo>
                    <a:pt x="30" y="41"/>
                    <a:pt x="48" y="20"/>
                    <a:pt x="70" y="2"/>
                  </a:cubicBezTo>
                  <a:cubicBezTo>
                    <a:pt x="70" y="1"/>
                    <a:pt x="71" y="1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59" name="Freeform 56"/>
            <p:cNvSpPr>
              <a:spLocks/>
            </p:cNvSpPr>
            <p:nvPr userDrawn="1"/>
          </p:nvSpPr>
          <p:spPr bwMode="auto">
            <a:xfrm>
              <a:off x="-3502" y="1526195"/>
              <a:ext cx="405154" cy="302490"/>
            </a:xfrm>
            <a:custGeom>
              <a:avLst/>
              <a:gdLst>
                <a:gd name="T0" fmla="*/ 105 w 105"/>
                <a:gd name="T1" fmla="*/ 0 h 80"/>
                <a:gd name="T2" fmla="*/ 105 w 105"/>
                <a:gd name="T3" fmla="*/ 3 h 80"/>
                <a:gd name="T4" fmla="*/ 67 w 105"/>
                <a:gd name="T5" fmla="*/ 37 h 80"/>
                <a:gd name="T6" fmla="*/ 0 w 105"/>
                <a:gd name="T7" fmla="*/ 80 h 80"/>
                <a:gd name="T8" fmla="*/ 0 w 105"/>
                <a:gd name="T9" fmla="*/ 77 h 80"/>
                <a:gd name="T10" fmla="*/ 39 w 105"/>
                <a:gd name="T11" fmla="*/ 57 h 80"/>
                <a:gd name="T12" fmla="*/ 102 w 105"/>
                <a:gd name="T13" fmla="*/ 3 h 80"/>
                <a:gd name="T14" fmla="*/ 105 w 105"/>
                <a:gd name="T1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80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4"/>
                    <a:pt x="80" y="25"/>
                    <a:pt x="67" y="37"/>
                  </a:cubicBezTo>
                  <a:cubicBezTo>
                    <a:pt x="48" y="55"/>
                    <a:pt x="25" y="70"/>
                    <a:pt x="0" y="8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4" y="72"/>
                    <a:pt x="27" y="65"/>
                    <a:pt x="39" y="57"/>
                  </a:cubicBezTo>
                  <a:cubicBezTo>
                    <a:pt x="62" y="41"/>
                    <a:pt x="81" y="21"/>
                    <a:pt x="102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0" name="Freeform 57"/>
            <p:cNvSpPr>
              <a:spLocks/>
            </p:cNvSpPr>
            <p:nvPr userDrawn="1"/>
          </p:nvSpPr>
          <p:spPr bwMode="auto">
            <a:xfrm>
              <a:off x="-3502" y="1454698"/>
              <a:ext cx="405154" cy="287824"/>
            </a:xfrm>
            <a:custGeom>
              <a:avLst/>
              <a:gdLst>
                <a:gd name="T0" fmla="*/ 105 w 105"/>
                <a:gd name="T1" fmla="*/ 0 h 76"/>
                <a:gd name="T2" fmla="*/ 105 w 105"/>
                <a:gd name="T3" fmla="*/ 2 h 76"/>
                <a:gd name="T4" fmla="*/ 67 w 105"/>
                <a:gd name="T5" fmla="*/ 35 h 76"/>
                <a:gd name="T6" fmla="*/ 0 w 105"/>
                <a:gd name="T7" fmla="*/ 76 h 76"/>
                <a:gd name="T8" fmla="*/ 0 w 105"/>
                <a:gd name="T9" fmla="*/ 74 h 76"/>
                <a:gd name="T10" fmla="*/ 39 w 105"/>
                <a:gd name="T11" fmla="*/ 54 h 76"/>
                <a:gd name="T12" fmla="*/ 101 w 105"/>
                <a:gd name="T13" fmla="*/ 2 h 76"/>
                <a:gd name="T14" fmla="*/ 105 w 105"/>
                <a:gd name="T1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6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3"/>
                    <a:pt x="79" y="24"/>
                    <a:pt x="67" y="35"/>
                  </a:cubicBezTo>
                  <a:cubicBezTo>
                    <a:pt x="48" y="52"/>
                    <a:pt x="25" y="67"/>
                    <a:pt x="0" y="76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4" y="69"/>
                    <a:pt x="27" y="62"/>
                    <a:pt x="39" y="54"/>
                  </a:cubicBezTo>
                  <a:cubicBezTo>
                    <a:pt x="62" y="39"/>
                    <a:pt x="80" y="19"/>
                    <a:pt x="101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1" name="Freeform 58"/>
            <p:cNvSpPr>
              <a:spLocks/>
            </p:cNvSpPr>
            <p:nvPr userDrawn="1"/>
          </p:nvSpPr>
          <p:spPr bwMode="auto">
            <a:xfrm>
              <a:off x="-3502" y="1379534"/>
              <a:ext cx="405154" cy="278657"/>
            </a:xfrm>
            <a:custGeom>
              <a:avLst/>
              <a:gdLst>
                <a:gd name="T0" fmla="*/ 105 w 105"/>
                <a:gd name="T1" fmla="*/ 0 h 74"/>
                <a:gd name="T2" fmla="*/ 105 w 105"/>
                <a:gd name="T3" fmla="*/ 3 h 74"/>
                <a:gd name="T4" fmla="*/ 67 w 105"/>
                <a:gd name="T5" fmla="*/ 34 h 74"/>
                <a:gd name="T6" fmla="*/ 0 w 105"/>
                <a:gd name="T7" fmla="*/ 74 h 74"/>
                <a:gd name="T8" fmla="*/ 0 w 105"/>
                <a:gd name="T9" fmla="*/ 72 h 74"/>
                <a:gd name="T10" fmla="*/ 39 w 105"/>
                <a:gd name="T11" fmla="*/ 52 h 74"/>
                <a:gd name="T12" fmla="*/ 101 w 105"/>
                <a:gd name="T13" fmla="*/ 3 h 74"/>
                <a:gd name="T14" fmla="*/ 105 w 10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3"/>
                    <a:pt x="79" y="24"/>
                    <a:pt x="67" y="34"/>
                  </a:cubicBezTo>
                  <a:cubicBezTo>
                    <a:pt x="47" y="51"/>
                    <a:pt x="25" y="65"/>
                    <a:pt x="0" y="74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4" y="67"/>
                    <a:pt x="27" y="60"/>
                    <a:pt x="39" y="52"/>
                  </a:cubicBezTo>
                  <a:cubicBezTo>
                    <a:pt x="62" y="38"/>
                    <a:pt x="80" y="19"/>
                    <a:pt x="101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2" name="Freeform 59"/>
            <p:cNvSpPr>
              <a:spLocks/>
            </p:cNvSpPr>
            <p:nvPr userDrawn="1"/>
          </p:nvSpPr>
          <p:spPr bwMode="auto">
            <a:xfrm>
              <a:off x="-3502" y="1311703"/>
              <a:ext cx="405154" cy="263991"/>
            </a:xfrm>
            <a:custGeom>
              <a:avLst/>
              <a:gdLst>
                <a:gd name="T0" fmla="*/ 105 w 105"/>
                <a:gd name="T1" fmla="*/ 0 h 70"/>
                <a:gd name="T2" fmla="*/ 105 w 105"/>
                <a:gd name="T3" fmla="*/ 2 h 70"/>
                <a:gd name="T4" fmla="*/ 67 w 105"/>
                <a:gd name="T5" fmla="*/ 32 h 70"/>
                <a:gd name="T6" fmla="*/ 0 w 105"/>
                <a:gd name="T7" fmla="*/ 70 h 70"/>
                <a:gd name="T8" fmla="*/ 0 w 105"/>
                <a:gd name="T9" fmla="*/ 68 h 70"/>
                <a:gd name="T10" fmla="*/ 40 w 105"/>
                <a:gd name="T11" fmla="*/ 50 h 70"/>
                <a:gd name="T12" fmla="*/ 102 w 105"/>
                <a:gd name="T13" fmla="*/ 2 h 70"/>
                <a:gd name="T14" fmla="*/ 105 w 105"/>
                <a:gd name="T1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2"/>
                    <a:pt x="80" y="22"/>
                    <a:pt x="67" y="32"/>
                  </a:cubicBezTo>
                  <a:cubicBezTo>
                    <a:pt x="48" y="49"/>
                    <a:pt x="25" y="62"/>
                    <a:pt x="0" y="7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4" y="63"/>
                    <a:pt x="27" y="57"/>
                    <a:pt x="40" y="50"/>
                  </a:cubicBezTo>
                  <a:cubicBezTo>
                    <a:pt x="62" y="36"/>
                    <a:pt x="81" y="18"/>
                    <a:pt x="102" y="2"/>
                  </a:cubicBezTo>
                  <a:cubicBezTo>
                    <a:pt x="103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3" name="Freeform 60"/>
            <p:cNvSpPr>
              <a:spLocks/>
            </p:cNvSpPr>
            <p:nvPr userDrawn="1"/>
          </p:nvSpPr>
          <p:spPr bwMode="auto">
            <a:xfrm>
              <a:off x="-3502" y="1243872"/>
              <a:ext cx="405154" cy="252991"/>
            </a:xfrm>
            <a:custGeom>
              <a:avLst/>
              <a:gdLst>
                <a:gd name="T0" fmla="*/ 105 w 105"/>
                <a:gd name="T1" fmla="*/ 0 h 67"/>
                <a:gd name="T2" fmla="*/ 105 w 105"/>
                <a:gd name="T3" fmla="*/ 2 h 67"/>
                <a:gd name="T4" fmla="*/ 68 w 105"/>
                <a:gd name="T5" fmla="*/ 31 h 67"/>
                <a:gd name="T6" fmla="*/ 0 w 105"/>
                <a:gd name="T7" fmla="*/ 67 h 67"/>
                <a:gd name="T8" fmla="*/ 0 w 105"/>
                <a:gd name="T9" fmla="*/ 65 h 67"/>
                <a:gd name="T10" fmla="*/ 41 w 105"/>
                <a:gd name="T11" fmla="*/ 47 h 67"/>
                <a:gd name="T12" fmla="*/ 102 w 105"/>
                <a:gd name="T13" fmla="*/ 2 h 67"/>
                <a:gd name="T14" fmla="*/ 105 w 105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7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1"/>
                    <a:pt x="80" y="21"/>
                    <a:pt x="68" y="31"/>
                  </a:cubicBezTo>
                  <a:cubicBezTo>
                    <a:pt x="48" y="47"/>
                    <a:pt x="25" y="60"/>
                    <a:pt x="0" y="6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4" y="61"/>
                    <a:pt x="28" y="55"/>
                    <a:pt x="41" y="47"/>
                  </a:cubicBezTo>
                  <a:cubicBezTo>
                    <a:pt x="63" y="34"/>
                    <a:pt x="81" y="17"/>
                    <a:pt x="102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4" name="Freeform 61"/>
            <p:cNvSpPr>
              <a:spLocks/>
            </p:cNvSpPr>
            <p:nvPr userDrawn="1"/>
          </p:nvSpPr>
          <p:spPr bwMode="auto">
            <a:xfrm>
              <a:off x="-3502" y="1174207"/>
              <a:ext cx="405154" cy="245658"/>
            </a:xfrm>
            <a:custGeom>
              <a:avLst/>
              <a:gdLst>
                <a:gd name="T0" fmla="*/ 105 w 105"/>
                <a:gd name="T1" fmla="*/ 0 h 65"/>
                <a:gd name="T2" fmla="*/ 105 w 105"/>
                <a:gd name="T3" fmla="*/ 3 h 65"/>
                <a:gd name="T4" fmla="*/ 69 w 105"/>
                <a:gd name="T5" fmla="*/ 29 h 65"/>
                <a:gd name="T6" fmla="*/ 0 w 105"/>
                <a:gd name="T7" fmla="*/ 65 h 65"/>
                <a:gd name="T8" fmla="*/ 0 w 105"/>
                <a:gd name="T9" fmla="*/ 62 h 65"/>
                <a:gd name="T10" fmla="*/ 42 w 105"/>
                <a:gd name="T11" fmla="*/ 45 h 65"/>
                <a:gd name="T12" fmla="*/ 103 w 105"/>
                <a:gd name="T13" fmla="*/ 2 h 65"/>
                <a:gd name="T14" fmla="*/ 105 w 105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5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1" y="20"/>
                    <a:pt x="69" y="29"/>
                  </a:cubicBezTo>
                  <a:cubicBezTo>
                    <a:pt x="49" y="45"/>
                    <a:pt x="25" y="58"/>
                    <a:pt x="0" y="6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5" y="58"/>
                    <a:pt x="29" y="53"/>
                    <a:pt x="42" y="45"/>
                  </a:cubicBezTo>
                  <a:cubicBezTo>
                    <a:pt x="64" y="33"/>
                    <a:pt x="82" y="16"/>
                    <a:pt x="103" y="2"/>
                  </a:cubicBezTo>
                  <a:cubicBezTo>
                    <a:pt x="104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5" name="Freeform 62"/>
            <p:cNvSpPr>
              <a:spLocks/>
            </p:cNvSpPr>
            <p:nvPr userDrawn="1"/>
          </p:nvSpPr>
          <p:spPr bwMode="auto">
            <a:xfrm>
              <a:off x="-3502" y="1110043"/>
              <a:ext cx="405154" cy="230992"/>
            </a:xfrm>
            <a:custGeom>
              <a:avLst/>
              <a:gdLst>
                <a:gd name="T0" fmla="*/ 105 w 105"/>
                <a:gd name="T1" fmla="*/ 0 h 61"/>
                <a:gd name="T2" fmla="*/ 105 w 105"/>
                <a:gd name="T3" fmla="*/ 3 h 61"/>
                <a:gd name="T4" fmla="*/ 71 w 105"/>
                <a:gd name="T5" fmla="*/ 27 h 61"/>
                <a:gd name="T6" fmla="*/ 0 w 105"/>
                <a:gd name="T7" fmla="*/ 61 h 61"/>
                <a:gd name="T8" fmla="*/ 0 w 105"/>
                <a:gd name="T9" fmla="*/ 59 h 61"/>
                <a:gd name="T10" fmla="*/ 44 w 105"/>
                <a:gd name="T11" fmla="*/ 42 h 61"/>
                <a:gd name="T12" fmla="*/ 104 w 105"/>
                <a:gd name="T13" fmla="*/ 1 h 61"/>
                <a:gd name="T14" fmla="*/ 105 w 105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1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2" y="19"/>
                    <a:pt x="71" y="27"/>
                  </a:cubicBezTo>
                  <a:cubicBezTo>
                    <a:pt x="50" y="43"/>
                    <a:pt x="25" y="55"/>
                    <a:pt x="0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5" y="55"/>
                    <a:pt x="30" y="50"/>
                    <a:pt x="44" y="42"/>
                  </a:cubicBezTo>
                  <a:cubicBezTo>
                    <a:pt x="65" y="31"/>
                    <a:pt x="84" y="15"/>
                    <a:pt x="104" y="1"/>
                  </a:cubicBezTo>
                  <a:cubicBezTo>
                    <a:pt x="104" y="1"/>
                    <a:pt x="105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6" name="Freeform 63"/>
            <p:cNvSpPr>
              <a:spLocks/>
            </p:cNvSpPr>
            <p:nvPr userDrawn="1"/>
          </p:nvSpPr>
          <p:spPr bwMode="auto">
            <a:xfrm>
              <a:off x="-3502" y="1049545"/>
              <a:ext cx="405154" cy="219992"/>
            </a:xfrm>
            <a:custGeom>
              <a:avLst/>
              <a:gdLst>
                <a:gd name="T0" fmla="*/ 105 w 105"/>
                <a:gd name="T1" fmla="*/ 0 h 58"/>
                <a:gd name="T2" fmla="*/ 105 w 105"/>
                <a:gd name="T3" fmla="*/ 2 h 58"/>
                <a:gd name="T4" fmla="*/ 72 w 105"/>
                <a:gd name="T5" fmla="*/ 25 h 58"/>
                <a:gd name="T6" fmla="*/ 0 w 105"/>
                <a:gd name="T7" fmla="*/ 58 h 58"/>
                <a:gd name="T8" fmla="*/ 0 w 105"/>
                <a:gd name="T9" fmla="*/ 55 h 58"/>
                <a:gd name="T10" fmla="*/ 46 w 105"/>
                <a:gd name="T11" fmla="*/ 39 h 58"/>
                <a:gd name="T12" fmla="*/ 105 w 105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8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4" y="10"/>
                    <a:pt x="83" y="17"/>
                    <a:pt x="72" y="25"/>
                  </a:cubicBezTo>
                  <a:cubicBezTo>
                    <a:pt x="51" y="41"/>
                    <a:pt x="26" y="52"/>
                    <a:pt x="0" y="58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6" y="52"/>
                    <a:pt x="31" y="47"/>
                    <a:pt x="46" y="39"/>
                  </a:cubicBezTo>
                  <a:cubicBezTo>
                    <a:pt x="67" y="28"/>
                    <a:pt x="85" y="13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7" name="Freeform 64"/>
            <p:cNvSpPr>
              <a:spLocks/>
            </p:cNvSpPr>
            <p:nvPr userDrawn="1"/>
          </p:nvSpPr>
          <p:spPr bwMode="auto">
            <a:xfrm>
              <a:off x="-3502" y="989048"/>
              <a:ext cx="405154" cy="205326"/>
            </a:xfrm>
            <a:custGeom>
              <a:avLst/>
              <a:gdLst>
                <a:gd name="T0" fmla="*/ 105 w 105"/>
                <a:gd name="T1" fmla="*/ 0 h 54"/>
                <a:gd name="T2" fmla="*/ 105 w 105"/>
                <a:gd name="T3" fmla="*/ 2 h 54"/>
                <a:gd name="T4" fmla="*/ 74 w 105"/>
                <a:gd name="T5" fmla="*/ 23 h 54"/>
                <a:gd name="T6" fmla="*/ 0 w 105"/>
                <a:gd name="T7" fmla="*/ 54 h 54"/>
                <a:gd name="T8" fmla="*/ 0 w 105"/>
                <a:gd name="T9" fmla="*/ 52 h 54"/>
                <a:gd name="T10" fmla="*/ 48 w 105"/>
                <a:gd name="T11" fmla="*/ 36 h 54"/>
                <a:gd name="T12" fmla="*/ 105 w 105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4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9"/>
                    <a:pt x="84" y="16"/>
                    <a:pt x="74" y="23"/>
                  </a:cubicBezTo>
                  <a:cubicBezTo>
                    <a:pt x="52" y="38"/>
                    <a:pt x="27" y="49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7" y="49"/>
                    <a:pt x="33" y="44"/>
                    <a:pt x="48" y="36"/>
                  </a:cubicBezTo>
                  <a:cubicBezTo>
                    <a:pt x="68" y="26"/>
                    <a:pt x="86" y="12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8" name="Freeform 65"/>
            <p:cNvSpPr>
              <a:spLocks/>
            </p:cNvSpPr>
            <p:nvPr userDrawn="1"/>
          </p:nvSpPr>
          <p:spPr bwMode="auto">
            <a:xfrm>
              <a:off x="-3502" y="934049"/>
              <a:ext cx="405154" cy="188827"/>
            </a:xfrm>
            <a:custGeom>
              <a:avLst/>
              <a:gdLst>
                <a:gd name="T0" fmla="*/ 105 w 105"/>
                <a:gd name="T1" fmla="*/ 0 h 50"/>
                <a:gd name="T2" fmla="*/ 105 w 105"/>
                <a:gd name="T3" fmla="*/ 2 h 50"/>
                <a:gd name="T4" fmla="*/ 76 w 105"/>
                <a:gd name="T5" fmla="*/ 20 h 50"/>
                <a:gd name="T6" fmla="*/ 0 w 105"/>
                <a:gd name="T7" fmla="*/ 50 h 50"/>
                <a:gd name="T8" fmla="*/ 0 w 105"/>
                <a:gd name="T9" fmla="*/ 48 h 50"/>
                <a:gd name="T10" fmla="*/ 51 w 105"/>
                <a:gd name="T11" fmla="*/ 33 h 50"/>
                <a:gd name="T12" fmla="*/ 105 w 105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8"/>
                    <a:pt x="86" y="14"/>
                    <a:pt x="76" y="20"/>
                  </a:cubicBezTo>
                  <a:cubicBezTo>
                    <a:pt x="54" y="36"/>
                    <a:pt x="27" y="46"/>
                    <a:pt x="0" y="5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7" y="45"/>
                    <a:pt x="35" y="41"/>
                    <a:pt x="51" y="33"/>
                  </a:cubicBezTo>
                  <a:cubicBezTo>
                    <a:pt x="70" y="24"/>
                    <a:pt x="87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9" name="Freeform 66"/>
            <p:cNvSpPr>
              <a:spLocks/>
            </p:cNvSpPr>
            <p:nvPr userDrawn="1"/>
          </p:nvSpPr>
          <p:spPr bwMode="auto">
            <a:xfrm>
              <a:off x="-3502" y="873551"/>
              <a:ext cx="405154" cy="175994"/>
            </a:xfrm>
            <a:custGeom>
              <a:avLst/>
              <a:gdLst>
                <a:gd name="T0" fmla="*/ 105 w 105"/>
                <a:gd name="T1" fmla="*/ 0 h 47"/>
                <a:gd name="T2" fmla="*/ 105 w 105"/>
                <a:gd name="T3" fmla="*/ 3 h 47"/>
                <a:gd name="T4" fmla="*/ 79 w 105"/>
                <a:gd name="T5" fmla="*/ 19 h 47"/>
                <a:gd name="T6" fmla="*/ 0 w 105"/>
                <a:gd name="T7" fmla="*/ 47 h 47"/>
                <a:gd name="T8" fmla="*/ 0 w 105"/>
                <a:gd name="T9" fmla="*/ 45 h 47"/>
                <a:gd name="T10" fmla="*/ 53 w 105"/>
                <a:gd name="T11" fmla="*/ 31 h 47"/>
                <a:gd name="T12" fmla="*/ 105 w 105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7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6" y="8"/>
                    <a:pt x="88" y="13"/>
                    <a:pt x="79" y="19"/>
                  </a:cubicBezTo>
                  <a:cubicBezTo>
                    <a:pt x="55" y="34"/>
                    <a:pt x="28" y="44"/>
                    <a:pt x="0" y="4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8" y="43"/>
                    <a:pt x="36" y="39"/>
                    <a:pt x="53" y="31"/>
                  </a:cubicBezTo>
                  <a:cubicBezTo>
                    <a:pt x="72" y="23"/>
                    <a:pt x="88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0" name="Freeform 67"/>
            <p:cNvSpPr>
              <a:spLocks/>
            </p:cNvSpPr>
            <p:nvPr userDrawn="1"/>
          </p:nvSpPr>
          <p:spPr bwMode="auto">
            <a:xfrm>
              <a:off x="-3502" y="820387"/>
              <a:ext cx="405154" cy="161328"/>
            </a:xfrm>
            <a:custGeom>
              <a:avLst/>
              <a:gdLst>
                <a:gd name="T0" fmla="*/ 105 w 105"/>
                <a:gd name="T1" fmla="*/ 0 h 43"/>
                <a:gd name="T2" fmla="*/ 105 w 105"/>
                <a:gd name="T3" fmla="*/ 2 h 43"/>
                <a:gd name="T4" fmla="*/ 82 w 105"/>
                <a:gd name="T5" fmla="*/ 16 h 43"/>
                <a:gd name="T6" fmla="*/ 0 w 105"/>
                <a:gd name="T7" fmla="*/ 43 h 43"/>
                <a:gd name="T8" fmla="*/ 0 w 105"/>
                <a:gd name="T9" fmla="*/ 40 h 43"/>
                <a:gd name="T10" fmla="*/ 56 w 105"/>
                <a:gd name="T11" fmla="*/ 27 h 43"/>
                <a:gd name="T12" fmla="*/ 105 w 105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7" y="6"/>
                    <a:pt x="89" y="11"/>
                    <a:pt x="82" y="16"/>
                  </a:cubicBezTo>
                  <a:cubicBezTo>
                    <a:pt x="57" y="31"/>
                    <a:pt x="29" y="41"/>
                    <a:pt x="0" y="4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9" y="39"/>
                    <a:pt x="38" y="35"/>
                    <a:pt x="56" y="27"/>
                  </a:cubicBezTo>
                  <a:cubicBezTo>
                    <a:pt x="74" y="20"/>
                    <a:pt x="89" y="9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1" name="Freeform 68"/>
            <p:cNvSpPr>
              <a:spLocks/>
            </p:cNvSpPr>
            <p:nvPr userDrawn="1"/>
          </p:nvSpPr>
          <p:spPr bwMode="auto">
            <a:xfrm>
              <a:off x="-3502" y="767221"/>
              <a:ext cx="405154" cy="146662"/>
            </a:xfrm>
            <a:custGeom>
              <a:avLst/>
              <a:gdLst>
                <a:gd name="T0" fmla="*/ 105 w 105"/>
                <a:gd name="T1" fmla="*/ 0 h 39"/>
                <a:gd name="T2" fmla="*/ 105 w 105"/>
                <a:gd name="T3" fmla="*/ 2 h 39"/>
                <a:gd name="T4" fmla="*/ 85 w 105"/>
                <a:gd name="T5" fmla="*/ 13 h 39"/>
                <a:gd name="T6" fmla="*/ 0 w 105"/>
                <a:gd name="T7" fmla="*/ 39 h 39"/>
                <a:gd name="T8" fmla="*/ 0 w 105"/>
                <a:gd name="T9" fmla="*/ 36 h 39"/>
                <a:gd name="T10" fmla="*/ 60 w 105"/>
                <a:gd name="T11" fmla="*/ 24 h 39"/>
                <a:gd name="T12" fmla="*/ 105 w 105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9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8" y="5"/>
                    <a:pt x="91" y="9"/>
                    <a:pt x="85" y="13"/>
                  </a:cubicBezTo>
                  <a:cubicBezTo>
                    <a:pt x="59" y="29"/>
                    <a:pt x="30" y="38"/>
                    <a:pt x="0" y="3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0" y="36"/>
                    <a:pt x="41" y="32"/>
                    <a:pt x="60" y="24"/>
                  </a:cubicBezTo>
                  <a:cubicBezTo>
                    <a:pt x="76" y="17"/>
                    <a:pt x="90" y="8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2" name="Freeform 69"/>
            <p:cNvSpPr>
              <a:spLocks/>
            </p:cNvSpPr>
            <p:nvPr userDrawn="1"/>
          </p:nvSpPr>
          <p:spPr bwMode="auto">
            <a:xfrm>
              <a:off x="-3502" y="714057"/>
              <a:ext cx="405154" cy="131995"/>
            </a:xfrm>
            <a:custGeom>
              <a:avLst/>
              <a:gdLst>
                <a:gd name="T0" fmla="*/ 105 w 105"/>
                <a:gd name="T1" fmla="*/ 0 h 35"/>
                <a:gd name="T2" fmla="*/ 105 w 105"/>
                <a:gd name="T3" fmla="*/ 2 h 35"/>
                <a:gd name="T4" fmla="*/ 88 w 105"/>
                <a:gd name="T5" fmla="*/ 11 h 35"/>
                <a:gd name="T6" fmla="*/ 0 w 105"/>
                <a:gd name="T7" fmla="*/ 34 h 35"/>
                <a:gd name="T8" fmla="*/ 0 w 105"/>
                <a:gd name="T9" fmla="*/ 32 h 35"/>
                <a:gd name="T10" fmla="*/ 63 w 105"/>
                <a:gd name="T11" fmla="*/ 21 h 35"/>
                <a:gd name="T12" fmla="*/ 105 w 105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5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9" y="5"/>
                    <a:pt x="93" y="8"/>
                    <a:pt x="88" y="11"/>
                  </a:cubicBezTo>
                  <a:cubicBezTo>
                    <a:pt x="61" y="27"/>
                    <a:pt x="31" y="35"/>
                    <a:pt x="0" y="3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1" y="33"/>
                    <a:pt x="43" y="29"/>
                    <a:pt x="63" y="21"/>
                  </a:cubicBezTo>
                  <a:cubicBezTo>
                    <a:pt x="78" y="16"/>
                    <a:pt x="91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3" name="Freeform 70"/>
            <p:cNvSpPr>
              <a:spLocks/>
            </p:cNvSpPr>
            <p:nvPr userDrawn="1"/>
          </p:nvSpPr>
          <p:spPr bwMode="auto">
            <a:xfrm>
              <a:off x="-3502" y="660892"/>
              <a:ext cx="405154" cy="124662"/>
            </a:xfrm>
            <a:custGeom>
              <a:avLst/>
              <a:gdLst>
                <a:gd name="T0" fmla="*/ 105 w 105"/>
                <a:gd name="T1" fmla="*/ 0 h 33"/>
                <a:gd name="T2" fmla="*/ 105 w 105"/>
                <a:gd name="T3" fmla="*/ 2 h 33"/>
                <a:gd name="T4" fmla="*/ 91 w 105"/>
                <a:gd name="T5" fmla="*/ 10 h 33"/>
                <a:gd name="T6" fmla="*/ 0 w 105"/>
                <a:gd name="T7" fmla="*/ 30 h 33"/>
                <a:gd name="T8" fmla="*/ 0 w 105"/>
                <a:gd name="T9" fmla="*/ 28 h 33"/>
                <a:gd name="T10" fmla="*/ 3 w 105"/>
                <a:gd name="T11" fmla="*/ 28 h 33"/>
                <a:gd name="T12" fmla="*/ 67 w 105"/>
                <a:gd name="T13" fmla="*/ 19 h 33"/>
                <a:gd name="T14" fmla="*/ 105 w 105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3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100" y="4"/>
                    <a:pt x="96" y="7"/>
                    <a:pt x="91" y="10"/>
                  </a:cubicBezTo>
                  <a:cubicBezTo>
                    <a:pt x="64" y="25"/>
                    <a:pt x="31" y="33"/>
                    <a:pt x="0" y="3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28"/>
                    <a:pt x="2" y="28"/>
                    <a:pt x="3" y="28"/>
                  </a:cubicBezTo>
                  <a:cubicBezTo>
                    <a:pt x="25" y="29"/>
                    <a:pt x="47" y="27"/>
                    <a:pt x="67" y="19"/>
                  </a:cubicBezTo>
                  <a:cubicBezTo>
                    <a:pt x="80" y="14"/>
                    <a:pt x="93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4" name="Freeform 71"/>
            <p:cNvSpPr>
              <a:spLocks/>
            </p:cNvSpPr>
            <p:nvPr userDrawn="1"/>
          </p:nvSpPr>
          <p:spPr bwMode="auto">
            <a:xfrm>
              <a:off x="-3502" y="657225"/>
              <a:ext cx="328157" cy="64165"/>
            </a:xfrm>
            <a:custGeom>
              <a:avLst/>
              <a:gdLst>
                <a:gd name="T0" fmla="*/ 85 w 85"/>
                <a:gd name="T1" fmla="*/ 0 h 17"/>
                <a:gd name="T2" fmla="*/ 0 w 85"/>
                <a:gd name="T3" fmla="*/ 14 h 17"/>
                <a:gd name="T4" fmla="*/ 0 w 85"/>
                <a:gd name="T5" fmla="*/ 11 h 17"/>
                <a:gd name="T6" fmla="*/ 8 w 85"/>
                <a:gd name="T7" fmla="*/ 12 h 17"/>
                <a:gd name="T8" fmla="*/ 71 w 85"/>
                <a:gd name="T9" fmla="*/ 4 h 17"/>
                <a:gd name="T10" fmla="*/ 80 w 85"/>
                <a:gd name="T11" fmla="*/ 0 h 17"/>
                <a:gd name="T12" fmla="*/ 85 w 85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7">
                  <a:moveTo>
                    <a:pt x="85" y="0"/>
                  </a:moveTo>
                  <a:cubicBezTo>
                    <a:pt x="58" y="12"/>
                    <a:pt x="29" y="17"/>
                    <a:pt x="0" y="1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2"/>
                    <a:pt x="5" y="12"/>
                    <a:pt x="8" y="12"/>
                  </a:cubicBezTo>
                  <a:cubicBezTo>
                    <a:pt x="29" y="13"/>
                    <a:pt x="51" y="11"/>
                    <a:pt x="71" y="4"/>
                  </a:cubicBezTo>
                  <a:cubicBezTo>
                    <a:pt x="74" y="3"/>
                    <a:pt x="77" y="1"/>
                    <a:pt x="80" y="0"/>
                  </a:cubicBezTo>
                  <a:lnTo>
                    <a:pt x="8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</p:grpSp>
      <p:grpSp>
        <p:nvGrpSpPr>
          <p:cNvPr id="55" name="Gruppe 54"/>
          <p:cNvGrpSpPr/>
          <p:nvPr userDrawn="1"/>
        </p:nvGrpSpPr>
        <p:grpSpPr>
          <a:xfrm>
            <a:off x="5489575" y="5903913"/>
            <a:ext cx="1243013" cy="815976"/>
            <a:chOff x="5489575" y="5903913"/>
            <a:chExt cx="1243013" cy="815976"/>
          </a:xfrm>
        </p:grpSpPr>
        <p:sp>
          <p:nvSpPr>
            <p:cNvPr id="75" name="AutoShape 165"/>
            <p:cNvSpPr>
              <a:spLocks noChangeAspect="1" noChangeArrowheads="1" noTextEdit="1"/>
            </p:cNvSpPr>
            <p:nvPr/>
          </p:nvSpPr>
          <p:spPr bwMode="auto">
            <a:xfrm>
              <a:off x="5492750" y="5903913"/>
              <a:ext cx="1236663" cy="815975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6" name="Freeform 167"/>
            <p:cNvSpPr>
              <a:spLocks noEditPoints="1"/>
            </p:cNvSpPr>
            <p:nvPr/>
          </p:nvSpPr>
          <p:spPr bwMode="auto">
            <a:xfrm>
              <a:off x="5489575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7" name="Freeform 168"/>
            <p:cNvSpPr>
              <a:spLocks noEditPoints="1"/>
            </p:cNvSpPr>
            <p:nvPr/>
          </p:nvSpPr>
          <p:spPr bwMode="auto">
            <a:xfrm>
              <a:off x="5570538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8" name="Freeform 169"/>
            <p:cNvSpPr>
              <a:spLocks/>
            </p:cNvSpPr>
            <p:nvPr/>
          </p:nvSpPr>
          <p:spPr bwMode="auto">
            <a:xfrm>
              <a:off x="5654675" y="6526213"/>
              <a:ext cx="44450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9" name="Freeform 170"/>
            <p:cNvSpPr>
              <a:spLocks noEditPoints="1"/>
            </p:cNvSpPr>
            <p:nvPr/>
          </p:nvSpPr>
          <p:spPr bwMode="auto">
            <a:xfrm>
              <a:off x="5726113" y="6526213"/>
              <a:ext cx="46038" cy="6350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0" name="Freeform 171"/>
            <p:cNvSpPr>
              <a:spLocks noEditPoints="1"/>
            </p:cNvSpPr>
            <p:nvPr/>
          </p:nvSpPr>
          <p:spPr bwMode="auto">
            <a:xfrm>
              <a:off x="5799138" y="6526213"/>
              <a:ext cx="50800" cy="65088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1" name="Freeform 172"/>
            <p:cNvSpPr>
              <a:spLocks noEditPoints="1"/>
            </p:cNvSpPr>
            <p:nvPr/>
          </p:nvSpPr>
          <p:spPr bwMode="auto">
            <a:xfrm>
              <a:off x="5878513" y="6526213"/>
              <a:ext cx="47625" cy="6350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2" name="Freeform 173"/>
            <p:cNvSpPr>
              <a:spLocks/>
            </p:cNvSpPr>
            <p:nvPr/>
          </p:nvSpPr>
          <p:spPr bwMode="auto">
            <a:xfrm>
              <a:off x="5951538" y="6526213"/>
              <a:ext cx="50800" cy="65088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3" name="Freeform 174"/>
            <p:cNvSpPr>
              <a:spLocks/>
            </p:cNvSpPr>
            <p:nvPr/>
          </p:nvSpPr>
          <p:spPr bwMode="auto">
            <a:xfrm>
              <a:off x="6070600" y="6526213"/>
              <a:ext cx="49213" cy="65088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4" name="Freeform 175"/>
            <p:cNvSpPr>
              <a:spLocks/>
            </p:cNvSpPr>
            <p:nvPr/>
          </p:nvSpPr>
          <p:spPr bwMode="auto">
            <a:xfrm>
              <a:off x="6146800" y="6526213"/>
              <a:ext cx="50800" cy="6350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5" name="Freeform 176"/>
            <p:cNvSpPr>
              <a:spLocks/>
            </p:cNvSpPr>
            <p:nvPr/>
          </p:nvSpPr>
          <p:spPr bwMode="auto">
            <a:xfrm>
              <a:off x="6224588" y="6526213"/>
              <a:ext cx="15875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6" name="Freeform 177"/>
            <p:cNvSpPr>
              <a:spLocks/>
            </p:cNvSpPr>
            <p:nvPr/>
          </p:nvSpPr>
          <p:spPr bwMode="auto">
            <a:xfrm>
              <a:off x="6265863" y="6526213"/>
              <a:ext cx="57150" cy="6350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7" name="Freeform 178"/>
            <p:cNvSpPr>
              <a:spLocks/>
            </p:cNvSpPr>
            <p:nvPr/>
          </p:nvSpPr>
          <p:spPr bwMode="auto">
            <a:xfrm>
              <a:off x="6346825" y="6526213"/>
              <a:ext cx="42863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8" name="Freeform 179"/>
            <p:cNvSpPr>
              <a:spLocks noEditPoints="1"/>
            </p:cNvSpPr>
            <p:nvPr/>
          </p:nvSpPr>
          <p:spPr bwMode="auto">
            <a:xfrm>
              <a:off x="6416675" y="6526213"/>
              <a:ext cx="52388" cy="6350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9" name="Freeform 180"/>
            <p:cNvSpPr>
              <a:spLocks/>
            </p:cNvSpPr>
            <p:nvPr/>
          </p:nvSpPr>
          <p:spPr bwMode="auto">
            <a:xfrm>
              <a:off x="6491288" y="6526213"/>
              <a:ext cx="50800" cy="65088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0" name="Freeform 181"/>
            <p:cNvSpPr>
              <a:spLocks/>
            </p:cNvSpPr>
            <p:nvPr/>
          </p:nvSpPr>
          <p:spPr bwMode="auto">
            <a:xfrm>
              <a:off x="6565900" y="6526213"/>
              <a:ext cx="17463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1" name="Freeform 182"/>
            <p:cNvSpPr>
              <a:spLocks/>
            </p:cNvSpPr>
            <p:nvPr/>
          </p:nvSpPr>
          <p:spPr bwMode="auto">
            <a:xfrm>
              <a:off x="6610350" y="6526213"/>
              <a:ext cx="49213" cy="6350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2" name="Freeform 183"/>
            <p:cNvSpPr>
              <a:spLocks/>
            </p:cNvSpPr>
            <p:nvPr/>
          </p:nvSpPr>
          <p:spPr bwMode="auto">
            <a:xfrm>
              <a:off x="6677025" y="6526213"/>
              <a:ext cx="55563" cy="6350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3" name="Freeform 184"/>
            <p:cNvSpPr>
              <a:spLocks noEditPoints="1"/>
            </p:cNvSpPr>
            <p:nvPr/>
          </p:nvSpPr>
          <p:spPr bwMode="auto">
            <a:xfrm>
              <a:off x="5861050" y="6657976"/>
              <a:ext cx="41275" cy="61913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4" name="Freeform 185"/>
            <p:cNvSpPr>
              <a:spLocks/>
            </p:cNvSpPr>
            <p:nvPr/>
          </p:nvSpPr>
          <p:spPr bwMode="auto">
            <a:xfrm>
              <a:off x="5937250" y="6657976"/>
              <a:ext cx="38100" cy="61913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5" name="Freeform 186"/>
            <p:cNvSpPr>
              <a:spLocks/>
            </p:cNvSpPr>
            <p:nvPr/>
          </p:nvSpPr>
          <p:spPr bwMode="auto">
            <a:xfrm>
              <a:off x="60055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6" name="Freeform 187"/>
            <p:cNvSpPr>
              <a:spLocks/>
            </p:cNvSpPr>
            <p:nvPr/>
          </p:nvSpPr>
          <p:spPr bwMode="auto">
            <a:xfrm>
              <a:off x="6083300" y="6657976"/>
              <a:ext cx="55563" cy="61913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7" name="Freeform 188"/>
            <p:cNvSpPr>
              <a:spLocks noEditPoints="1"/>
            </p:cNvSpPr>
            <p:nvPr/>
          </p:nvSpPr>
          <p:spPr bwMode="auto">
            <a:xfrm>
              <a:off x="6167438" y="6657976"/>
              <a:ext cx="49213" cy="61913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8" name="Freeform 189"/>
            <p:cNvSpPr>
              <a:spLocks noEditPoints="1"/>
            </p:cNvSpPr>
            <p:nvPr/>
          </p:nvSpPr>
          <p:spPr bwMode="auto">
            <a:xfrm>
              <a:off x="6246813" y="6657976"/>
              <a:ext cx="42863" cy="61913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9" name="Freeform 190"/>
            <p:cNvSpPr>
              <a:spLocks/>
            </p:cNvSpPr>
            <p:nvPr/>
          </p:nvSpPr>
          <p:spPr bwMode="auto">
            <a:xfrm>
              <a:off x="63230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0" name="Freeform 191"/>
            <p:cNvSpPr>
              <a:spLocks noEditPoints="1"/>
            </p:cNvSpPr>
            <p:nvPr/>
          </p:nvSpPr>
          <p:spPr bwMode="auto">
            <a:xfrm>
              <a:off x="5489575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1" name="Freeform 192"/>
            <p:cNvSpPr>
              <a:spLocks noEditPoints="1"/>
            </p:cNvSpPr>
            <p:nvPr/>
          </p:nvSpPr>
          <p:spPr bwMode="auto">
            <a:xfrm>
              <a:off x="5570538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2" name="Freeform 193"/>
            <p:cNvSpPr>
              <a:spLocks/>
            </p:cNvSpPr>
            <p:nvPr/>
          </p:nvSpPr>
          <p:spPr bwMode="auto">
            <a:xfrm>
              <a:off x="5654675" y="6526213"/>
              <a:ext cx="44450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3" name="Freeform 194"/>
            <p:cNvSpPr>
              <a:spLocks noEditPoints="1"/>
            </p:cNvSpPr>
            <p:nvPr/>
          </p:nvSpPr>
          <p:spPr bwMode="auto">
            <a:xfrm>
              <a:off x="5726113" y="6526213"/>
              <a:ext cx="46038" cy="6350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4" name="Freeform 195"/>
            <p:cNvSpPr>
              <a:spLocks noEditPoints="1"/>
            </p:cNvSpPr>
            <p:nvPr/>
          </p:nvSpPr>
          <p:spPr bwMode="auto">
            <a:xfrm>
              <a:off x="5799138" y="6526213"/>
              <a:ext cx="50800" cy="65088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5" name="Freeform 196"/>
            <p:cNvSpPr>
              <a:spLocks noEditPoints="1"/>
            </p:cNvSpPr>
            <p:nvPr/>
          </p:nvSpPr>
          <p:spPr bwMode="auto">
            <a:xfrm>
              <a:off x="5878513" y="6526213"/>
              <a:ext cx="47625" cy="6350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6" name="Freeform 197"/>
            <p:cNvSpPr>
              <a:spLocks/>
            </p:cNvSpPr>
            <p:nvPr/>
          </p:nvSpPr>
          <p:spPr bwMode="auto">
            <a:xfrm>
              <a:off x="5951538" y="6526213"/>
              <a:ext cx="50800" cy="65088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7" name="Freeform 198"/>
            <p:cNvSpPr>
              <a:spLocks/>
            </p:cNvSpPr>
            <p:nvPr/>
          </p:nvSpPr>
          <p:spPr bwMode="auto">
            <a:xfrm>
              <a:off x="6070600" y="6526213"/>
              <a:ext cx="49213" cy="65088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8" name="Freeform 199"/>
            <p:cNvSpPr>
              <a:spLocks/>
            </p:cNvSpPr>
            <p:nvPr/>
          </p:nvSpPr>
          <p:spPr bwMode="auto">
            <a:xfrm>
              <a:off x="6146800" y="6526213"/>
              <a:ext cx="50800" cy="6350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9" name="Freeform 200"/>
            <p:cNvSpPr>
              <a:spLocks/>
            </p:cNvSpPr>
            <p:nvPr/>
          </p:nvSpPr>
          <p:spPr bwMode="auto">
            <a:xfrm>
              <a:off x="6224588" y="6526213"/>
              <a:ext cx="15875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0" name="Freeform 201"/>
            <p:cNvSpPr>
              <a:spLocks/>
            </p:cNvSpPr>
            <p:nvPr/>
          </p:nvSpPr>
          <p:spPr bwMode="auto">
            <a:xfrm>
              <a:off x="6265863" y="6526213"/>
              <a:ext cx="57150" cy="6350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1" name="Freeform 202"/>
            <p:cNvSpPr>
              <a:spLocks/>
            </p:cNvSpPr>
            <p:nvPr/>
          </p:nvSpPr>
          <p:spPr bwMode="auto">
            <a:xfrm>
              <a:off x="6346825" y="6526213"/>
              <a:ext cx="42863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2" name="Freeform 203"/>
            <p:cNvSpPr>
              <a:spLocks noEditPoints="1"/>
            </p:cNvSpPr>
            <p:nvPr/>
          </p:nvSpPr>
          <p:spPr bwMode="auto">
            <a:xfrm>
              <a:off x="6416675" y="6526213"/>
              <a:ext cx="52388" cy="6350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3" name="Freeform 204"/>
            <p:cNvSpPr>
              <a:spLocks/>
            </p:cNvSpPr>
            <p:nvPr/>
          </p:nvSpPr>
          <p:spPr bwMode="auto">
            <a:xfrm>
              <a:off x="6491288" y="6526213"/>
              <a:ext cx="50800" cy="65088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4" name="Freeform 205"/>
            <p:cNvSpPr>
              <a:spLocks/>
            </p:cNvSpPr>
            <p:nvPr/>
          </p:nvSpPr>
          <p:spPr bwMode="auto">
            <a:xfrm>
              <a:off x="6565900" y="6526213"/>
              <a:ext cx="17463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5" name="Freeform 206"/>
            <p:cNvSpPr>
              <a:spLocks/>
            </p:cNvSpPr>
            <p:nvPr/>
          </p:nvSpPr>
          <p:spPr bwMode="auto">
            <a:xfrm>
              <a:off x="6610350" y="6526213"/>
              <a:ext cx="49213" cy="6350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6" name="Freeform 207"/>
            <p:cNvSpPr>
              <a:spLocks/>
            </p:cNvSpPr>
            <p:nvPr/>
          </p:nvSpPr>
          <p:spPr bwMode="auto">
            <a:xfrm>
              <a:off x="6677025" y="6526213"/>
              <a:ext cx="55563" cy="6350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7" name="Freeform 208"/>
            <p:cNvSpPr>
              <a:spLocks noEditPoints="1"/>
            </p:cNvSpPr>
            <p:nvPr/>
          </p:nvSpPr>
          <p:spPr bwMode="auto">
            <a:xfrm>
              <a:off x="5861050" y="6657976"/>
              <a:ext cx="41275" cy="61913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8" name="Freeform 209"/>
            <p:cNvSpPr>
              <a:spLocks/>
            </p:cNvSpPr>
            <p:nvPr/>
          </p:nvSpPr>
          <p:spPr bwMode="auto">
            <a:xfrm>
              <a:off x="5937250" y="6657976"/>
              <a:ext cx="38100" cy="61913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9" name="Freeform 210"/>
            <p:cNvSpPr>
              <a:spLocks/>
            </p:cNvSpPr>
            <p:nvPr/>
          </p:nvSpPr>
          <p:spPr bwMode="auto">
            <a:xfrm>
              <a:off x="60055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0" name="Freeform 211"/>
            <p:cNvSpPr>
              <a:spLocks/>
            </p:cNvSpPr>
            <p:nvPr/>
          </p:nvSpPr>
          <p:spPr bwMode="auto">
            <a:xfrm>
              <a:off x="6083300" y="6657976"/>
              <a:ext cx="55563" cy="61913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1" name="Freeform 212"/>
            <p:cNvSpPr>
              <a:spLocks noEditPoints="1"/>
            </p:cNvSpPr>
            <p:nvPr/>
          </p:nvSpPr>
          <p:spPr bwMode="auto">
            <a:xfrm>
              <a:off x="6167438" y="6657976"/>
              <a:ext cx="49213" cy="61913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2" name="Freeform 213"/>
            <p:cNvSpPr>
              <a:spLocks noEditPoints="1"/>
            </p:cNvSpPr>
            <p:nvPr/>
          </p:nvSpPr>
          <p:spPr bwMode="auto">
            <a:xfrm>
              <a:off x="6246813" y="6657976"/>
              <a:ext cx="42863" cy="61913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3" name="Freeform 214"/>
            <p:cNvSpPr>
              <a:spLocks/>
            </p:cNvSpPr>
            <p:nvPr/>
          </p:nvSpPr>
          <p:spPr bwMode="auto">
            <a:xfrm>
              <a:off x="63230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4" name="Freeform 215"/>
            <p:cNvSpPr>
              <a:spLocks/>
            </p:cNvSpPr>
            <p:nvPr/>
          </p:nvSpPr>
          <p:spPr bwMode="auto">
            <a:xfrm>
              <a:off x="6083300" y="5922963"/>
              <a:ext cx="209550" cy="411163"/>
            </a:xfrm>
            <a:custGeom>
              <a:avLst/>
              <a:gdLst>
                <a:gd name="T0" fmla="*/ 77 w 77"/>
                <a:gd name="T1" fmla="*/ 123 h 151"/>
                <a:gd name="T2" fmla="*/ 61 w 77"/>
                <a:gd name="T3" fmla="*/ 115 h 151"/>
                <a:gd name="T4" fmla="*/ 46 w 77"/>
                <a:gd name="T5" fmla="*/ 52 h 151"/>
                <a:gd name="T6" fmla="*/ 54 w 77"/>
                <a:gd name="T7" fmla="*/ 0 h 151"/>
                <a:gd name="T8" fmla="*/ 53 w 77"/>
                <a:gd name="T9" fmla="*/ 0 h 151"/>
                <a:gd name="T10" fmla="*/ 30 w 77"/>
                <a:gd name="T11" fmla="*/ 57 h 151"/>
                <a:gd name="T12" fmla="*/ 45 w 77"/>
                <a:gd name="T13" fmla="*/ 151 h 151"/>
                <a:gd name="T14" fmla="*/ 77 w 77"/>
                <a:gd name="T15" fmla="*/ 123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" h="151">
                  <a:moveTo>
                    <a:pt x="77" y="123"/>
                  </a:moveTo>
                  <a:cubicBezTo>
                    <a:pt x="73" y="121"/>
                    <a:pt x="68" y="119"/>
                    <a:pt x="61" y="115"/>
                  </a:cubicBezTo>
                  <a:cubicBezTo>
                    <a:pt x="40" y="103"/>
                    <a:pt x="34" y="84"/>
                    <a:pt x="46" y="52"/>
                  </a:cubicBezTo>
                  <a:cubicBezTo>
                    <a:pt x="52" y="33"/>
                    <a:pt x="56" y="17"/>
                    <a:pt x="54" y="0"/>
                  </a:cubicBezTo>
                  <a:cubicBezTo>
                    <a:pt x="54" y="0"/>
                    <a:pt x="53" y="0"/>
                    <a:pt x="53" y="0"/>
                  </a:cubicBezTo>
                  <a:cubicBezTo>
                    <a:pt x="52" y="21"/>
                    <a:pt x="44" y="34"/>
                    <a:pt x="30" y="57"/>
                  </a:cubicBezTo>
                  <a:cubicBezTo>
                    <a:pt x="0" y="105"/>
                    <a:pt x="31" y="140"/>
                    <a:pt x="45" y="151"/>
                  </a:cubicBezTo>
                  <a:cubicBezTo>
                    <a:pt x="58" y="144"/>
                    <a:pt x="69" y="135"/>
                    <a:pt x="77" y="12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5" name="Freeform 216"/>
            <p:cNvSpPr>
              <a:spLocks/>
            </p:cNvSpPr>
            <p:nvPr/>
          </p:nvSpPr>
          <p:spPr bwMode="auto">
            <a:xfrm>
              <a:off x="5961063" y="5911851"/>
              <a:ext cx="252413" cy="446088"/>
            </a:xfrm>
            <a:custGeom>
              <a:avLst/>
              <a:gdLst>
                <a:gd name="T0" fmla="*/ 61 w 93"/>
                <a:gd name="T1" fmla="*/ 59 h 164"/>
                <a:gd name="T2" fmla="*/ 93 w 93"/>
                <a:gd name="T3" fmla="*/ 1 h 164"/>
                <a:gd name="T4" fmla="*/ 93 w 93"/>
                <a:gd name="T5" fmla="*/ 0 h 164"/>
                <a:gd name="T6" fmla="*/ 39 w 93"/>
                <a:gd name="T7" fmla="*/ 58 h 164"/>
                <a:gd name="T8" fmla="*/ 12 w 93"/>
                <a:gd name="T9" fmla="*/ 154 h 164"/>
                <a:gd name="T10" fmla="*/ 51 w 93"/>
                <a:gd name="T11" fmla="*/ 164 h 164"/>
                <a:gd name="T12" fmla="*/ 60 w 93"/>
                <a:gd name="T13" fmla="*/ 163 h 164"/>
                <a:gd name="T14" fmla="*/ 61 w 93"/>
                <a:gd name="T15" fmla="*/ 59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64">
                  <a:moveTo>
                    <a:pt x="61" y="59"/>
                  </a:moveTo>
                  <a:cubicBezTo>
                    <a:pt x="84" y="32"/>
                    <a:pt x="92" y="19"/>
                    <a:pt x="93" y="1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7" y="23"/>
                    <a:pt x="74" y="34"/>
                    <a:pt x="39" y="58"/>
                  </a:cubicBezTo>
                  <a:cubicBezTo>
                    <a:pt x="0" y="83"/>
                    <a:pt x="2" y="127"/>
                    <a:pt x="12" y="154"/>
                  </a:cubicBezTo>
                  <a:cubicBezTo>
                    <a:pt x="24" y="160"/>
                    <a:pt x="37" y="164"/>
                    <a:pt x="51" y="164"/>
                  </a:cubicBezTo>
                  <a:cubicBezTo>
                    <a:pt x="54" y="164"/>
                    <a:pt x="57" y="164"/>
                    <a:pt x="60" y="163"/>
                  </a:cubicBezTo>
                  <a:cubicBezTo>
                    <a:pt x="33" y="122"/>
                    <a:pt x="35" y="90"/>
                    <a:pt x="61" y="5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6" name="Freeform 217"/>
            <p:cNvSpPr>
              <a:spLocks/>
            </p:cNvSpPr>
            <p:nvPr/>
          </p:nvSpPr>
          <p:spPr bwMode="auto">
            <a:xfrm>
              <a:off x="5864225" y="5907088"/>
              <a:ext cx="336550" cy="361950"/>
            </a:xfrm>
            <a:custGeom>
              <a:avLst/>
              <a:gdLst>
                <a:gd name="T0" fmla="*/ 83 w 124"/>
                <a:gd name="T1" fmla="*/ 41 h 133"/>
                <a:gd name="T2" fmla="*/ 124 w 124"/>
                <a:gd name="T3" fmla="*/ 0 h 133"/>
                <a:gd name="T4" fmla="*/ 124 w 124"/>
                <a:gd name="T5" fmla="*/ 0 h 133"/>
                <a:gd name="T6" fmla="*/ 52 w 124"/>
                <a:gd name="T7" fmla="*/ 32 h 133"/>
                <a:gd name="T8" fmla="*/ 2 w 124"/>
                <a:gd name="T9" fmla="*/ 64 h 133"/>
                <a:gd name="T10" fmla="*/ 0 w 124"/>
                <a:gd name="T11" fmla="*/ 79 h 133"/>
                <a:gd name="T12" fmla="*/ 20 w 124"/>
                <a:gd name="T13" fmla="*/ 133 h 133"/>
                <a:gd name="T14" fmla="*/ 83 w 124"/>
                <a:gd name="T15" fmla="*/ 4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33">
                  <a:moveTo>
                    <a:pt x="83" y="41"/>
                  </a:moveTo>
                  <a:cubicBezTo>
                    <a:pt x="109" y="30"/>
                    <a:pt x="121" y="13"/>
                    <a:pt x="124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2" y="23"/>
                    <a:pt x="90" y="27"/>
                    <a:pt x="52" y="32"/>
                  </a:cubicBezTo>
                  <a:cubicBezTo>
                    <a:pt x="30" y="35"/>
                    <a:pt x="12" y="48"/>
                    <a:pt x="2" y="64"/>
                  </a:cubicBezTo>
                  <a:cubicBezTo>
                    <a:pt x="1" y="69"/>
                    <a:pt x="0" y="74"/>
                    <a:pt x="0" y="79"/>
                  </a:cubicBezTo>
                  <a:cubicBezTo>
                    <a:pt x="0" y="99"/>
                    <a:pt x="8" y="118"/>
                    <a:pt x="20" y="133"/>
                  </a:cubicBezTo>
                  <a:cubicBezTo>
                    <a:pt x="19" y="68"/>
                    <a:pt x="52" y="54"/>
                    <a:pt x="83" y="4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</p:spTree>
    <p:extLst>
      <p:ext uri="{BB962C8B-B14F-4D97-AF65-F5344CB8AC3E}">
        <p14:creationId xmlns:p14="http://schemas.microsoft.com/office/powerpoint/2010/main" val="17474333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å layout - Billede høj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1" y="0"/>
            <a:ext cx="527049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‹Nº›</a:t>
            </a:fld>
            <a:endParaRPr lang="en-US" dirty="0"/>
          </a:p>
        </p:txBody>
      </p:sp>
      <p:sp>
        <p:nvSpPr>
          <p:cNvPr id="6" name="Title 4"/>
          <p:cNvSpPr>
            <a:spLocks noGrp="1"/>
          </p:cNvSpPr>
          <p:nvPr>
            <p:ph type="title" hasCustomPrompt="1"/>
          </p:nvPr>
        </p:nvSpPr>
        <p:spPr>
          <a:xfrm>
            <a:off x="587375" y="373446"/>
            <a:ext cx="4454526" cy="1471230"/>
          </a:xfrm>
        </p:spPr>
        <p:txBody>
          <a:bodyPr rtlCol="0"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grpSp>
        <p:nvGrpSpPr>
          <p:cNvPr id="31" name="Gruppe 30"/>
          <p:cNvGrpSpPr/>
          <p:nvPr userDrawn="1"/>
        </p:nvGrpSpPr>
        <p:grpSpPr>
          <a:xfrm>
            <a:off x="5466450" y="6027162"/>
            <a:ext cx="1272706" cy="669100"/>
            <a:chOff x="5387975" y="5659438"/>
            <a:chExt cx="1573213" cy="827087"/>
          </a:xfrm>
          <a:solidFill>
            <a:schemeClr val="tx1"/>
          </a:solidFill>
        </p:grpSpPr>
        <p:grpSp>
          <p:nvGrpSpPr>
            <p:cNvPr id="32" name="Gruppe 31"/>
            <p:cNvGrpSpPr/>
            <p:nvPr userDrawn="1"/>
          </p:nvGrpSpPr>
          <p:grpSpPr>
            <a:xfrm>
              <a:off x="5387975" y="6407150"/>
              <a:ext cx="1573213" cy="79375"/>
              <a:chOff x="5387975" y="6407150"/>
              <a:chExt cx="1573213" cy="79375"/>
            </a:xfrm>
            <a:grpFill/>
          </p:grpSpPr>
          <p:sp>
            <p:nvSpPr>
              <p:cNvPr id="37" name="Freeform 29"/>
              <p:cNvSpPr>
                <a:spLocks noEditPoints="1"/>
              </p:cNvSpPr>
              <p:nvPr userDrawn="1"/>
            </p:nvSpPr>
            <p:spPr bwMode="auto">
              <a:xfrm>
                <a:off x="5387975" y="6407150"/>
                <a:ext cx="71438" cy="76200"/>
              </a:xfrm>
              <a:custGeom>
                <a:avLst/>
                <a:gdLst>
                  <a:gd name="T0" fmla="*/ 8 w 22"/>
                  <a:gd name="T1" fmla="*/ 0 h 23"/>
                  <a:gd name="T2" fmla="*/ 8 w 22"/>
                  <a:gd name="T3" fmla="*/ 0 h 23"/>
                  <a:gd name="T4" fmla="*/ 14 w 22"/>
                  <a:gd name="T5" fmla="*/ 0 h 23"/>
                  <a:gd name="T6" fmla="*/ 14 w 22"/>
                  <a:gd name="T7" fmla="*/ 0 h 23"/>
                  <a:gd name="T8" fmla="*/ 22 w 22"/>
                  <a:gd name="T9" fmla="*/ 23 h 23"/>
                  <a:gd name="T10" fmla="*/ 22 w 22"/>
                  <a:gd name="T11" fmla="*/ 23 h 23"/>
                  <a:gd name="T12" fmla="*/ 16 w 22"/>
                  <a:gd name="T13" fmla="*/ 23 h 23"/>
                  <a:gd name="T14" fmla="*/ 16 w 22"/>
                  <a:gd name="T15" fmla="*/ 23 h 23"/>
                  <a:gd name="T16" fmla="*/ 15 w 22"/>
                  <a:gd name="T17" fmla="*/ 19 h 23"/>
                  <a:gd name="T18" fmla="*/ 7 w 22"/>
                  <a:gd name="T19" fmla="*/ 19 h 23"/>
                  <a:gd name="T20" fmla="*/ 6 w 22"/>
                  <a:gd name="T21" fmla="*/ 23 h 23"/>
                  <a:gd name="T22" fmla="*/ 6 w 22"/>
                  <a:gd name="T23" fmla="*/ 23 h 23"/>
                  <a:gd name="T24" fmla="*/ 0 w 22"/>
                  <a:gd name="T25" fmla="*/ 23 h 23"/>
                  <a:gd name="T26" fmla="*/ 0 w 22"/>
                  <a:gd name="T27" fmla="*/ 23 h 23"/>
                  <a:gd name="T28" fmla="*/ 8 w 22"/>
                  <a:gd name="T29" fmla="*/ 0 h 23"/>
                  <a:gd name="T30" fmla="*/ 13 w 22"/>
                  <a:gd name="T31" fmla="*/ 14 h 23"/>
                  <a:gd name="T32" fmla="*/ 11 w 22"/>
                  <a:gd name="T33" fmla="*/ 7 h 23"/>
                  <a:gd name="T34" fmla="*/ 11 w 22"/>
                  <a:gd name="T35" fmla="*/ 7 h 23"/>
                  <a:gd name="T36" fmla="*/ 9 w 22"/>
                  <a:gd name="T37" fmla="*/ 14 h 23"/>
                  <a:gd name="T38" fmla="*/ 13 w 22"/>
                  <a:gd name="T39" fmla="*/ 14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2" h="23"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5" y="19"/>
                      <a:pt x="15" y="19"/>
                      <a:pt x="15" y="19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8" y="0"/>
                    </a:lnTo>
                    <a:close/>
                    <a:moveTo>
                      <a:pt x="13" y="14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9" y="14"/>
                      <a:pt x="9" y="14"/>
                      <a:pt x="9" y="14"/>
                    </a:cubicBezTo>
                    <a:lnTo>
                      <a:pt x="13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38" name="Freeform 30"/>
              <p:cNvSpPr>
                <a:spLocks noEditPoints="1"/>
              </p:cNvSpPr>
              <p:nvPr userDrawn="1"/>
            </p:nvSpPr>
            <p:spPr bwMode="auto">
              <a:xfrm>
                <a:off x="5484813" y="6407150"/>
                <a:ext cx="73025" cy="76200"/>
              </a:xfrm>
              <a:custGeom>
                <a:avLst/>
                <a:gdLst>
                  <a:gd name="T0" fmla="*/ 8 w 22"/>
                  <a:gd name="T1" fmla="*/ 0 h 23"/>
                  <a:gd name="T2" fmla="*/ 8 w 22"/>
                  <a:gd name="T3" fmla="*/ 0 h 23"/>
                  <a:gd name="T4" fmla="*/ 14 w 22"/>
                  <a:gd name="T5" fmla="*/ 0 h 23"/>
                  <a:gd name="T6" fmla="*/ 14 w 22"/>
                  <a:gd name="T7" fmla="*/ 0 h 23"/>
                  <a:gd name="T8" fmla="*/ 22 w 22"/>
                  <a:gd name="T9" fmla="*/ 23 h 23"/>
                  <a:gd name="T10" fmla="*/ 22 w 22"/>
                  <a:gd name="T11" fmla="*/ 23 h 23"/>
                  <a:gd name="T12" fmla="*/ 16 w 22"/>
                  <a:gd name="T13" fmla="*/ 23 h 23"/>
                  <a:gd name="T14" fmla="*/ 16 w 22"/>
                  <a:gd name="T15" fmla="*/ 23 h 23"/>
                  <a:gd name="T16" fmla="*/ 15 w 22"/>
                  <a:gd name="T17" fmla="*/ 19 h 23"/>
                  <a:gd name="T18" fmla="*/ 7 w 22"/>
                  <a:gd name="T19" fmla="*/ 19 h 23"/>
                  <a:gd name="T20" fmla="*/ 6 w 22"/>
                  <a:gd name="T21" fmla="*/ 23 h 23"/>
                  <a:gd name="T22" fmla="*/ 6 w 22"/>
                  <a:gd name="T23" fmla="*/ 23 h 23"/>
                  <a:gd name="T24" fmla="*/ 0 w 22"/>
                  <a:gd name="T25" fmla="*/ 23 h 23"/>
                  <a:gd name="T26" fmla="*/ 0 w 22"/>
                  <a:gd name="T27" fmla="*/ 23 h 23"/>
                  <a:gd name="T28" fmla="*/ 8 w 22"/>
                  <a:gd name="T29" fmla="*/ 0 h 23"/>
                  <a:gd name="T30" fmla="*/ 13 w 22"/>
                  <a:gd name="T31" fmla="*/ 14 h 23"/>
                  <a:gd name="T32" fmla="*/ 11 w 22"/>
                  <a:gd name="T33" fmla="*/ 7 h 23"/>
                  <a:gd name="T34" fmla="*/ 11 w 22"/>
                  <a:gd name="T35" fmla="*/ 7 h 23"/>
                  <a:gd name="T36" fmla="*/ 9 w 22"/>
                  <a:gd name="T37" fmla="*/ 14 h 23"/>
                  <a:gd name="T38" fmla="*/ 13 w 22"/>
                  <a:gd name="T39" fmla="*/ 14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2" h="23"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5" y="19"/>
                      <a:pt x="15" y="19"/>
                      <a:pt x="15" y="19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8" y="0"/>
                    </a:lnTo>
                    <a:close/>
                    <a:moveTo>
                      <a:pt x="13" y="14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9" y="14"/>
                      <a:pt x="9" y="14"/>
                      <a:pt x="9" y="14"/>
                    </a:cubicBezTo>
                    <a:lnTo>
                      <a:pt x="13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39" name="Freeform 31"/>
              <p:cNvSpPr>
                <a:spLocks/>
              </p:cNvSpPr>
              <p:nvPr userDrawn="1"/>
            </p:nvSpPr>
            <p:spPr bwMode="auto">
              <a:xfrm>
                <a:off x="5586413" y="6407150"/>
                <a:ext cx="52388" cy="76200"/>
              </a:xfrm>
              <a:custGeom>
                <a:avLst/>
                <a:gdLst>
                  <a:gd name="T0" fmla="*/ 0 w 16"/>
                  <a:gd name="T1" fmla="*/ 0 h 23"/>
                  <a:gd name="T2" fmla="*/ 0 w 16"/>
                  <a:gd name="T3" fmla="*/ 0 h 23"/>
                  <a:gd name="T4" fmla="*/ 6 w 16"/>
                  <a:gd name="T5" fmla="*/ 0 h 23"/>
                  <a:gd name="T6" fmla="*/ 6 w 16"/>
                  <a:gd name="T7" fmla="*/ 0 h 23"/>
                  <a:gd name="T8" fmla="*/ 6 w 16"/>
                  <a:gd name="T9" fmla="*/ 18 h 23"/>
                  <a:gd name="T10" fmla="*/ 6 w 16"/>
                  <a:gd name="T11" fmla="*/ 18 h 23"/>
                  <a:gd name="T12" fmla="*/ 16 w 16"/>
                  <a:gd name="T13" fmla="*/ 18 h 23"/>
                  <a:gd name="T14" fmla="*/ 16 w 16"/>
                  <a:gd name="T15" fmla="*/ 18 h 23"/>
                  <a:gd name="T16" fmla="*/ 16 w 16"/>
                  <a:gd name="T17" fmla="*/ 23 h 23"/>
                  <a:gd name="T18" fmla="*/ 16 w 16"/>
                  <a:gd name="T19" fmla="*/ 23 h 23"/>
                  <a:gd name="T20" fmla="*/ 0 w 16"/>
                  <a:gd name="T21" fmla="*/ 23 h 23"/>
                  <a:gd name="T22" fmla="*/ 0 w 16"/>
                  <a:gd name="T23" fmla="*/ 23 h 23"/>
                  <a:gd name="T24" fmla="*/ 0 w 16"/>
                  <a:gd name="T25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6" h="23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0" name="Freeform 32"/>
              <p:cNvSpPr>
                <a:spLocks noEditPoints="1"/>
              </p:cNvSpPr>
              <p:nvPr userDrawn="1"/>
            </p:nvSpPr>
            <p:spPr bwMode="auto">
              <a:xfrm>
                <a:off x="5670550" y="6407150"/>
                <a:ext cx="55563" cy="76200"/>
              </a:xfrm>
              <a:custGeom>
                <a:avLst/>
                <a:gdLst>
                  <a:gd name="T0" fmla="*/ 0 w 17"/>
                  <a:gd name="T1" fmla="*/ 0 h 23"/>
                  <a:gd name="T2" fmla="*/ 0 w 17"/>
                  <a:gd name="T3" fmla="*/ 0 h 23"/>
                  <a:gd name="T4" fmla="*/ 9 w 17"/>
                  <a:gd name="T5" fmla="*/ 0 h 23"/>
                  <a:gd name="T6" fmla="*/ 17 w 17"/>
                  <a:gd name="T7" fmla="*/ 6 h 23"/>
                  <a:gd name="T8" fmla="*/ 14 w 17"/>
                  <a:gd name="T9" fmla="*/ 11 h 23"/>
                  <a:gd name="T10" fmla="*/ 14 w 17"/>
                  <a:gd name="T11" fmla="*/ 11 h 23"/>
                  <a:gd name="T12" fmla="*/ 17 w 17"/>
                  <a:gd name="T13" fmla="*/ 17 h 23"/>
                  <a:gd name="T14" fmla="*/ 9 w 17"/>
                  <a:gd name="T15" fmla="*/ 23 h 23"/>
                  <a:gd name="T16" fmla="*/ 0 w 17"/>
                  <a:gd name="T17" fmla="*/ 23 h 23"/>
                  <a:gd name="T18" fmla="*/ 0 w 17"/>
                  <a:gd name="T19" fmla="*/ 23 h 23"/>
                  <a:gd name="T20" fmla="*/ 0 w 17"/>
                  <a:gd name="T21" fmla="*/ 0 h 23"/>
                  <a:gd name="T22" fmla="*/ 8 w 17"/>
                  <a:gd name="T23" fmla="*/ 9 h 23"/>
                  <a:gd name="T24" fmla="*/ 11 w 17"/>
                  <a:gd name="T25" fmla="*/ 7 h 23"/>
                  <a:gd name="T26" fmla="*/ 8 w 17"/>
                  <a:gd name="T27" fmla="*/ 5 h 23"/>
                  <a:gd name="T28" fmla="*/ 6 w 17"/>
                  <a:gd name="T29" fmla="*/ 5 h 23"/>
                  <a:gd name="T30" fmla="*/ 6 w 17"/>
                  <a:gd name="T31" fmla="*/ 5 h 23"/>
                  <a:gd name="T32" fmla="*/ 6 w 17"/>
                  <a:gd name="T33" fmla="*/ 9 h 23"/>
                  <a:gd name="T34" fmla="*/ 6 w 17"/>
                  <a:gd name="T35" fmla="*/ 9 h 23"/>
                  <a:gd name="T36" fmla="*/ 8 w 17"/>
                  <a:gd name="T37" fmla="*/ 9 h 23"/>
                  <a:gd name="T38" fmla="*/ 6 w 17"/>
                  <a:gd name="T39" fmla="*/ 19 h 23"/>
                  <a:gd name="T40" fmla="*/ 9 w 17"/>
                  <a:gd name="T41" fmla="*/ 19 h 23"/>
                  <a:gd name="T42" fmla="*/ 11 w 17"/>
                  <a:gd name="T43" fmla="*/ 16 h 23"/>
                  <a:gd name="T44" fmla="*/ 9 w 17"/>
                  <a:gd name="T45" fmla="*/ 14 h 23"/>
                  <a:gd name="T46" fmla="*/ 6 w 17"/>
                  <a:gd name="T47" fmla="*/ 14 h 23"/>
                  <a:gd name="T48" fmla="*/ 6 w 17"/>
                  <a:gd name="T49" fmla="*/ 14 h 23"/>
                  <a:gd name="T50" fmla="*/ 6 w 17"/>
                  <a:gd name="T51" fmla="*/ 19 h 23"/>
                  <a:gd name="T52" fmla="*/ 6 w 17"/>
                  <a:gd name="T53" fmla="*/ 19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7" h="23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15" y="0"/>
                      <a:pt x="17" y="3"/>
                      <a:pt x="17" y="6"/>
                    </a:cubicBezTo>
                    <a:cubicBezTo>
                      <a:pt x="17" y="9"/>
                      <a:pt x="16" y="10"/>
                      <a:pt x="14" y="11"/>
                    </a:cubicBezTo>
                    <a:cubicBezTo>
                      <a:pt x="14" y="11"/>
                      <a:pt x="14" y="11"/>
                      <a:pt x="14" y="11"/>
                    </a:cubicBezTo>
                    <a:cubicBezTo>
                      <a:pt x="16" y="12"/>
                      <a:pt x="17" y="14"/>
                      <a:pt x="17" y="17"/>
                    </a:cubicBezTo>
                    <a:cubicBezTo>
                      <a:pt x="17" y="21"/>
                      <a:pt x="14" y="23"/>
                      <a:pt x="9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0" y="0"/>
                    </a:lnTo>
                    <a:close/>
                    <a:moveTo>
                      <a:pt x="8" y="9"/>
                    </a:moveTo>
                    <a:cubicBezTo>
                      <a:pt x="10" y="9"/>
                      <a:pt x="11" y="9"/>
                      <a:pt x="11" y="7"/>
                    </a:cubicBezTo>
                    <a:cubicBezTo>
                      <a:pt x="11" y="5"/>
                      <a:pt x="10" y="5"/>
                      <a:pt x="8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6" y="9"/>
                      <a:pt x="6" y="9"/>
                      <a:pt x="6" y="9"/>
                    </a:cubicBezTo>
                    <a:lnTo>
                      <a:pt x="8" y="9"/>
                    </a:lnTo>
                    <a:close/>
                    <a:moveTo>
                      <a:pt x="6" y="19"/>
                    </a:moveTo>
                    <a:cubicBezTo>
                      <a:pt x="9" y="19"/>
                      <a:pt x="9" y="19"/>
                      <a:pt x="9" y="19"/>
                    </a:cubicBezTo>
                    <a:cubicBezTo>
                      <a:pt x="10" y="19"/>
                      <a:pt x="11" y="18"/>
                      <a:pt x="11" y="16"/>
                    </a:cubicBezTo>
                    <a:cubicBezTo>
                      <a:pt x="11" y="15"/>
                      <a:pt x="10" y="14"/>
                      <a:pt x="9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9"/>
                      <a:pt x="6" y="19"/>
                      <a:pt x="6" y="19"/>
                    </a:cubicBezTo>
                    <a:cubicBezTo>
                      <a:pt x="6" y="19"/>
                      <a:pt x="6" y="19"/>
                      <a:pt x="6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1" name="Freeform 33"/>
              <p:cNvSpPr>
                <a:spLocks noEditPoints="1"/>
              </p:cNvSpPr>
              <p:nvPr userDrawn="1"/>
            </p:nvSpPr>
            <p:spPr bwMode="auto">
              <a:xfrm>
                <a:off x="5759450" y="6407150"/>
                <a:ext cx="58738" cy="79375"/>
              </a:xfrm>
              <a:custGeom>
                <a:avLst/>
                <a:gdLst>
                  <a:gd name="T0" fmla="*/ 0 w 18"/>
                  <a:gd name="T1" fmla="*/ 18 h 24"/>
                  <a:gd name="T2" fmla="*/ 0 w 18"/>
                  <a:gd name="T3" fmla="*/ 12 h 24"/>
                  <a:gd name="T4" fmla="*/ 0 w 18"/>
                  <a:gd name="T5" fmla="*/ 5 h 24"/>
                  <a:gd name="T6" fmla="*/ 9 w 18"/>
                  <a:gd name="T7" fmla="*/ 0 h 24"/>
                  <a:gd name="T8" fmla="*/ 18 w 18"/>
                  <a:gd name="T9" fmla="*/ 5 h 24"/>
                  <a:gd name="T10" fmla="*/ 18 w 18"/>
                  <a:gd name="T11" fmla="*/ 12 h 24"/>
                  <a:gd name="T12" fmla="*/ 18 w 18"/>
                  <a:gd name="T13" fmla="*/ 18 h 24"/>
                  <a:gd name="T14" fmla="*/ 9 w 18"/>
                  <a:gd name="T15" fmla="*/ 24 h 24"/>
                  <a:gd name="T16" fmla="*/ 0 w 18"/>
                  <a:gd name="T17" fmla="*/ 18 h 24"/>
                  <a:gd name="T18" fmla="*/ 12 w 18"/>
                  <a:gd name="T19" fmla="*/ 16 h 24"/>
                  <a:gd name="T20" fmla="*/ 12 w 18"/>
                  <a:gd name="T21" fmla="*/ 12 h 24"/>
                  <a:gd name="T22" fmla="*/ 12 w 18"/>
                  <a:gd name="T23" fmla="*/ 7 h 24"/>
                  <a:gd name="T24" fmla="*/ 9 w 18"/>
                  <a:gd name="T25" fmla="*/ 5 h 24"/>
                  <a:gd name="T26" fmla="*/ 6 w 18"/>
                  <a:gd name="T27" fmla="*/ 7 h 24"/>
                  <a:gd name="T28" fmla="*/ 6 w 18"/>
                  <a:gd name="T29" fmla="*/ 12 h 24"/>
                  <a:gd name="T30" fmla="*/ 6 w 18"/>
                  <a:gd name="T31" fmla="*/ 16 h 24"/>
                  <a:gd name="T32" fmla="*/ 9 w 18"/>
                  <a:gd name="T33" fmla="*/ 18 h 24"/>
                  <a:gd name="T34" fmla="*/ 12 w 18"/>
                  <a:gd name="T35" fmla="*/ 16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8" h="24">
                    <a:moveTo>
                      <a:pt x="0" y="18"/>
                    </a:moveTo>
                    <a:cubicBezTo>
                      <a:pt x="0" y="16"/>
                      <a:pt x="0" y="15"/>
                      <a:pt x="0" y="12"/>
                    </a:cubicBezTo>
                    <a:cubicBezTo>
                      <a:pt x="0" y="9"/>
                      <a:pt x="0" y="7"/>
                      <a:pt x="0" y="5"/>
                    </a:cubicBezTo>
                    <a:cubicBezTo>
                      <a:pt x="2" y="2"/>
                      <a:pt x="5" y="0"/>
                      <a:pt x="9" y="0"/>
                    </a:cubicBezTo>
                    <a:cubicBezTo>
                      <a:pt x="13" y="0"/>
                      <a:pt x="17" y="2"/>
                      <a:pt x="18" y="5"/>
                    </a:cubicBezTo>
                    <a:cubicBezTo>
                      <a:pt x="18" y="7"/>
                      <a:pt x="18" y="9"/>
                      <a:pt x="18" y="12"/>
                    </a:cubicBezTo>
                    <a:cubicBezTo>
                      <a:pt x="18" y="15"/>
                      <a:pt x="18" y="16"/>
                      <a:pt x="18" y="18"/>
                    </a:cubicBezTo>
                    <a:cubicBezTo>
                      <a:pt x="17" y="22"/>
                      <a:pt x="13" y="24"/>
                      <a:pt x="9" y="24"/>
                    </a:cubicBezTo>
                    <a:cubicBezTo>
                      <a:pt x="5" y="24"/>
                      <a:pt x="2" y="22"/>
                      <a:pt x="0" y="18"/>
                    </a:cubicBezTo>
                    <a:close/>
                    <a:moveTo>
                      <a:pt x="12" y="16"/>
                    </a:moveTo>
                    <a:cubicBezTo>
                      <a:pt x="12" y="16"/>
                      <a:pt x="12" y="14"/>
                      <a:pt x="12" y="12"/>
                    </a:cubicBezTo>
                    <a:cubicBezTo>
                      <a:pt x="12" y="9"/>
                      <a:pt x="12" y="8"/>
                      <a:pt x="12" y="7"/>
                    </a:cubicBezTo>
                    <a:cubicBezTo>
                      <a:pt x="12" y="6"/>
                      <a:pt x="11" y="5"/>
                      <a:pt x="9" y="5"/>
                    </a:cubicBezTo>
                    <a:cubicBezTo>
                      <a:pt x="8" y="5"/>
                      <a:pt x="7" y="6"/>
                      <a:pt x="6" y="7"/>
                    </a:cubicBezTo>
                    <a:cubicBezTo>
                      <a:pt x="6" y="8"/>
                      <a:pt x="6" y="9"/>
                      <a:pt x="6" y="12"/>
                    </a:cubicBezTo>
                    <a:cubicBezTo>
                      <a:pt x="6" y="14"/>
                      <a:pt x="6" y="16"/>
                      <a:pt x="6" y="16"/>
                    </a:cubicBezTo>
                    <a:cubicBezTo>
                      <a:pt x="7" y="18"/>
                      <a:pt x="8" y="18"/>
                      <a:pt x="9" y="18"/>
                    </a:cubicBezTo>
                    <a:cubicBezTo>
                      <a:pt x="11" y="18"/>
                      <a:pt x="12" y="18"/>
                      <a:pt x="12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2" name="Freeform 34"/>
              <p:cNvSpPr>
                <a:spLocks noEditPoints="1"/>
              </p:cNvSpPr>
              <p:nvPr userDrawn="1"/>
            </p:nvSpPr>
            <p:spPr bwMode="auto">
              <a:xfrm>
                <a:off x="5849938" y="6407150"/>
                <a:ext cx="61913" cy="76200"/>
              </a:xfrm>
              <a:custGeom>
                <a:avLst/>
                <a:gdLst>
                  <a:gd name="T0" fmla="*/ 13 w 19"/>
                  <a:gd name="T1" fmla="*/ 23 h 23"/>
                  <a:gd name="T2" fmla="*/ 12 w 19"/>
                  <a:gd name="T3" fmla="*/ 23 h 23"/>
                  <a:gd name="T4" fmla="*/ 9 w 19"/>
                  <a:gd name="T5" fmla="*/ 15 h 23"/>
                  <a:gd name="T6" fmla="*/ 7 w 19"/>
                  <a:gd name="T7" fmla="*/ 15 h 23"/>
                  <a:gd name="T8" fmla="*/ 6 w 19"/>
                  <a:gd name="T9" fmla="*/ 15 h 23"/>
                  <a:gd name="T10" fmla="*/ 6 w 19"/>
                  <a:gd name="T11" fmla="*/ 23 h 23"/>
                  <a:gd name="T12" fmla="*/ 6 w 19"/>
                  <a:gd name="T13" fmla="*/ 23 h 23"/>
                  <a:gd name="T14" fmla="*/ 1 w 19"/>
                  <a:gd name="T15" fmla="*/ 23 h 23"/>
                  <a:gd name="T16" fmla="*/ 0 w 19"/>
                  <a:gd name="T17" fmla="*/ 23 h 23"/>
                  <a:gd name="T18" fmla="*/ 0 w 19"/>
                  <a:gd name="T19" fmla="*/ 0 h 23"/>
                  <a:gd name="T20" fmla="*/ 1 w 19"/>
                  <a:gd name="T21" fmla="*/ 0 h 23"/>
                  <a:gd name="T22" fmla="*/ 10 w 19"/>
                  <a:gd name="T23" fmla="*/ 0 h 23"/>
                  <a:gd name="T24" fmla="*/ 19 w 19"/>
                  <a:gd name="T25" fmla="*/ 8 h 23"/>
                  <a:gd name="T26" fmla="*/ 15 w 19"/>
                  <a:gd name="T27" fmla="*/ 14 h 23"/>
                  <a:gd name="T28" fmla="*/ 19 w 19"/>
                  <a:gd name="T29" fmla="*/ 23 h 23"/>
                  <a:gd name="T30" fmla="*/ 19 w 19"/>
                  <a:gd name="T31" fmla="*/ 23 h 23"/>
                  <a:gd name="T32" fmla="*/ 13 w 19"/>
                  <a:gd name="T33" fmla="*/ 23 h 23"/>
                  <a:gd name="T34" fmla="*/ 13 w 19"/>
                  <a:gd name="T35" fmla="*/ 8 h 23"/>
                  <a:gd name="T36" fmla="*/ 10 w 19"/>
                  <a:gd name="T37" fmla="*/ 5 h 23"/>
                  <a:gd name="T38" fmla="*/ 7 w 19"/>
                  <a:gd name="T39" fmla="*/ 5 h 23"/>
                  <a:gd name="T40" fmla="*/ 6 w 19"/>
                  <a:gd name="T41" fmla="*/ 5 h 23"/>
                  <a:gd name="T42" fmla="*/ 6 w 19"/>
                  <a:gd name="T43" fmla="*/ 10 h 23"/>
                  <a:gd name="T44" fmla="*/ 7 w 19"/>
                  <a:gd name="T45" fmla="*/ 10 h 23"/>
                  <a:gd name="T46" fmla="*/ 10 w 19"/>
                  <a:gd name="T47" fmla="*/ 10 h 23"/>
                  <a:gd name="T48" fmla="*/ 13 w 19"/>
                  <a:gd name="T49" fmla="*/ 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9" h="23">
                    <a:moveTo>
                      <a:pt x="13" y="23"/>
                    </a:moveTo>
                    <a:cubicBezTo>
                      <a:pt x="13" y="23"/>
                      <a:pt x="12" y="23"/>
                      <a:pt x="12" y="23"/>
                    </a:cubicBezTo>
                    <a:cubicBezTo>
                      <a:pt x="9" y="15"/>
                      <a:pt x="9" y="15"/>
                      <a:pt x="9" y="15"/>
                    </a:cubicBezTo>
                    <a:cubicBezTo>
                      <a:pt x="7" y="15"/>
                      <a:pt x="7" y="15"/>
                      <a:pt x="7" y="15"/>
                    </a:cubicBezTo>
                    <a:cubicBezTo>
                      <a:pt x="7" y="15"/>
                      <a:pt x="6" y="15"/>
                      <a:pt x="6" y="15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1" y="23"/>
                      <a:pt x="0" y="23"/>
                      <a:pt x="0" y="2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6" y="0"/>
                      <a:pt x="19" y="3"/>
                      <a:pt x="19" y="8"/>
                    </a:cubicBezTo>
                    <a:cubicBezTo>
                      <a:pt x="19" y="10"/>
                      <a:pt x="17" y="13"/>
                      <a:pt x="15" y="14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9" y="23"/>
                      <a:pt x="19" y="23"/>
                      <a:pt x="19" y="23"/>
                    </a:cubicBezTo>
                    <a:lnTo>
                      <a:pt x="13" y="23"/>
                    </a:lnTo>
                    <a:close/>
                    <a:moveTo>
                      <a:pt x="13" y="8"/>
                    </a:moveTo>
                    <a:cubicBezTo>
                      <a:pt x="13" y="6"/>
                      <a:pt x="12" y="5"/>
                      <a:pt x="10" y="5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5"/>
                      <a:pt x="6" y="5"/>
                      <a:pt x="6" y="5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6" y="10"/>
                      <a:pt x="7" y="10"/>
                      <a:pt x="7" y="10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2" y="10"/>
                      <a:pt x="13" y="9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3" name="Freeform 35"/>
              <p:cNvSpPr>
                <a:spLocks/>
              </p:cNvSpPr>
              <p:nvPr userDrawn="1"/>
            </p:nvSpPr>
            <p:spPr bwMode="auto">
              <a:xfrm>
                <a:off x="5942013" y="6407150"/>
                <a:ext cx="61913" cy="79375"/>
              </a:xfrm>
              <a:custGeom>
                <a:avLst/>
                <a:gdLst>
                  <a:gd name="T0" fmla="*/ 0 w 19"/>
                  <a:gd name="T1" fmla="*/ 12 h 24"/>
                  <a:gd name="T2" fmla="*/ 1 w 19"/>
                  <a:gd name="T3" fmla="*/ 5 h 24"/>
                  <a:gd name="T4" fmla="*/ 9 w 19"/>
                  <a:gd name="T5" fmla="*/ 0 h 24"/>
                  <a:gd name="T6" fmla="*/ 18 w 19"/>
                  <a:gd name="T7" fmla="*/ 5 h 24"/>
                  <a:gd name="T8" fmla="*/ 18 w 19"/>
                  <a:gd name="T9" fmla="*/ 5 h 24"/>
                  <a:gd name="T10" fmla="*/ 13 w 19"/>
                  <a:gd name="T11" fmla="*/ 7 h 24"/>
                  <a:gd name="T12" fmla="*/ 13 w 19"/>
                  <a:gd name="T13" fmla="*/ 7 h 24"/>
                  <a:gd name="T14" fmla="*/ 9 w 19"/>
                  <a:gd name="T15" fmla="*/ 5 h 24"/>
                  <a:gd name="T16" fmla="*/ 6 w 19"/>
                  <a:gd name="T17" fmla="*/ 7 h 24"/>
                  <a:gd name="T18" fmla="*/ 6 w 19"/>
                  <a:gd name="T19" fmla="*/ 12 h 24"/>
                  <a:gd name="T20" fmla="*/ 6 w 19"/>
                  <a:gd name="T21" fmla="*/ 16 h 24"/>
                  <a:gd name="T22" fmla="*/ 9 w 19"/>
                  <a:gd name="T23" fmla="*/ 18 h 24"/>
                  <a:gd name="T24" fmla="*/ 13 w 19"/>
                  <a:gd name="T25" fmla="*/ 17 h 24"/>
                  <a:gd name="T26" fmla="*/ 13 w 19"/>
                  <a:gd name="T27" fmla="*/ 15 h 24"/>
                  <a:gd name="T28" fmla="*/ 13 w 19"/>
                  <a:gd name="T29" fmla="*/ 15 h 24"/>
                  <a:gd name="T30" fmla="*/ 10 w 19"/>
                  <a:gd name="T31" fmla="*/ 15 h 24"/>
                  <a:gd name="T32" fmla="*/ 10 w 19"/>
                  <a:gd name="T33" fmla="*/ 14 h 24"/>
                  <a:gd name="T34" fmla="*/ 10 w 19"/>
                  <a:gd name="T35" fmla="*/ 11 h 24"/>
                  <a:gd name="T36" fmla="*/ 10 w 19"/>
                  <a:gd name="T37" fmla="*/ 10 h 24"/>
                  <a:gd name="T38" fmla="*/ 18 w 19"/>
                  <a:gd name="T39" fmla="*/ 10 h 24"/>
                  <a:gd name="T40" fmla="*/ 19 w 19"/>
                  <a:gd name="T41" fmla="*/ 11 h 24"/>
                  <a:gd name="T42" fmla="*/ 19 w 19"/>
                  <a:gd name="T43" fmla="*/ 12 h 24"/>
                  <a:gd name="T44" fmla="*/ 18 w 19"/>
                  <a:gd name="T45" fmla="*/ 18 h 24"/>
                  <a:gd name="T46" fmla="*/ 9 w 19"/>
                  <a:gd name="T47" fmla="*/ 24 h 24"/>
                  <a:gd name="T48" fmla="*/ 1 w 19"/>
                  <a:gd name="T49" fmla="*/ 18 h 24"/>
                  <a:gd name="T50" fmla="*/ 0 w 19"/>
                  <a:gd name="T51" fmla="*/ 1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9" h="24">
                    <a:moveTo>
                      <a:pt x="0" y="12"/>
                    </a:moveTo>
                    <a:cubicBezTo>
                      <a:pt x="0" y="9"/>
                      <a:pt x="0" y="7"/>
                      <a:pt x="1" y="5"/>
                    </a:cubicBezTo>
                    <a:cubicBezTo>
                      <a:pt x="2" y="2"/>
                      <a:pt x="5" y="0"/>
                      <a:pt x="9" y="0"/>
                    </a:cubicBezTo>
                    <a:cubicBezTo>
                      <a:pt x="14" y="0"/>
                      <a:pt x="16" y="2"/>
                      <a:pt x="18" y="5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2" y="6"/>
                      <a:pt x="11" y="5"/>
                      <a:pt x="9" y="5"/>
                    </a:cubicBezTo>
                    <a:cubicBezTo>
                      <a:pt x="8" y="5"/>
                      <a:pt x="7" y="6"/>
                      <a:pt x="6" y="7"/>
                    </a:cubicBezTo>
                    <a:cubicBezTo>
                      <a:pt x="6" y="8"/>
                      <a:pt x="6" y="9"/>
                      <a:pt x="6" y="12"/>
                    </a:cubicBezTo>
                    <a:cubicBezTo>
                      <a:pt x="6" y="14"/>
                      <a:pt x="6" y="16"/>
                      <a:pt x="6" y="16"/>
                    </a:cubicBezTo>
                    <a:cubicBezTo>
                      <a:pt x="7" y="18"/>
                      <a:pt x="8" y="18"/>
                      <a:pt x="9" y="18"/>
                    </a:cubicBezTo>
                    <a:cubicBezTo>
                      <a:pt x="11" y="18"/>
                      <a:pt x="12" y="18"/>
                      <a:pt x="13" y="17"/>
                    </a:cubicBezTo>
                    <a:cubicBezTo>
                      <a:pt x="13" y="16"/>
                      <a:pt x="13" y="16"/>
                      <a:pt x="13" y="15"/>
                    </a:cubicBezTo>
                    <a:cubicBezTo>
                      <a:pt x="13" y="15"/>
                      <a:pt x="13" y="15"/>
                      <a:pt x="13" y="15"/>
                    </a:cubicBezTo>
                    <a:cubicBezTo>
                      <a:pt x="10" y="15"/>
                      <a:pt x="10" y="15"/>
                      <a:pt x="10" y="15"/>
                    </a:cubicBezTo>
                    <a:cubicBezTo>
                      <a:pt x="10" y="15"/>
                      <a:pt x="10" y="15"/>
                      <a:pt x="10" y="14"/>
                    </a:cubicBezTo>
                    <a:cubicBezTo>
                      <a:pt x="10" y="11"/>
                      <a:pt x="10" y="11"/>
                      <a:pt x="10" y="11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8" y="10"/>
                      <a:pt x="18" y="10"/>
                      <a:pt x="18" y="10"/>
                    </a:cubicBezTo>
                    <a:cubicBezTo>
                      <a:pt x="18" y="10"/>
                      <a:pt x="19" y="10"/>
                      <a:pt x="19" y="11"/>
                    </a:cubicBezTo>
                    <a:cubicBezTo>
                      <a:pt x="19" y="12"/>
                      <a:pt x="19" y="12"/>
                      <a:pt x="19" y="12"/>
                    </a:cubicBezTo>
                    <a:cubicBezTo>
                      <a:pt x="19" y="15"/>
                      <a:pt x="18" y="16"/>
                      <a:pt x="18" y="18"/>
                    </a:cubicBezTo>
                    <a:cubicBezTo>
                      <a:pt x="17" y="22"/>
                      <a:pt x="14" y="24"/>
                      <a:pt x="9" y="24"/>
                    </a:cubicBezTo>
                    <a:cubicBezTo>
                      <a:pt x="5" y="24"/>
                      <a:pt x="2" y="22"/>
                      <a:pt x="1" y="18"/>
                    </a:cubicBezTo>
                    <a:cubicBezTo>
                      <a:pt x="0" y="16"/>
                      <a:pt x="0" y="15"/>
                      <a:pt x="0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4" name="Freeform 36"/>
              <p:cNvSpPr>
                <a:spLocks/>
              </p:cNvSpPr>
              <p:nvPr userDrawn="1"/>
            </p:nvSpPr>
            <p:spPr bwMode="auto">
              <a:xfrm>
                <a:off x="6081713" y="6407150"/>
                <a:ext cx="61913" cy="79375"/>
              </a:xfrm>
              <a:custGeom>
                <a:avLst/>
                <a:gdLst>
                  <a:gd name="T0" fmla="*/ 0 w 19"/>
                  <a:gd name="T1" fmla="*/ 14 h 24"/>
                  <a:gd name="T2" fmla="*/ 0 w 19"/>
                  <a:gd name="T3" fmla="*/ 0 h 24"/>
                  <a:gd name="T4" fmla="*/ 1 w 19"/>
                  <a:gd name="T5" fmla="*/ 0 h 24"/>
                  <a:gd name="T6" fmla="*/ 6 w 19"/>
                  <a:gd name="T7" fmla="*/ 0 h 24"/>
                  <a:gd name="T8" fmla="*/ 6 w 19"/>
                  <a:gd name="T9" fmla="*/ 0 h 24"/>
                  <a:gd name="T10" fmla="*/ 6 w 19"/>
                  <a:gd name="T11" fmla="*/ 15 h 24"/>
                  <a:gd name="T12" fmla="*/ 10 w 19"/>
                  <a:gd name="T13" fmla="*/ 18 h 24"/>
                  <a:gd name="T14" fmla="*/ 13 w 19"/>
                  <a:gd name="T15" fmla="*/ 15 h 24"/>
                  <a:gd name="T16" fmla="*/ 13 w 19"/>
                  <a:gd name="T17" fmla="*/ 0 h 24"/>
                  <a:gd name="T18" fmla="*/ 13 w 19"/>
                  <a:gd name="T19" fmla="*/ 0 h 24"/>
                  <a:gd name="T20" fmla="*/ 19 w 19"/>
                  <a:gd name="T21" fmla="*/ 0 h 24"/>
                  <a:gd name="T22" fmla="*/ 19 w 19"/>
                  <a:gd name="T23" fmla="*/ 0 h 24"/>
                  <a:gd name="T24" fmla="*/ 19 w 19"/>
                  <a:gd name="T25" fmla="*/ 14 h 24"/>
                  <a:gd name="T26" fmla="*/ 10 w 19"/>
                  <a:gd name="T27" fmla="*/ 24 h 24"/>
                  <a:gd name="T28" fmla="*/ 0 w 19"/>
                  <a:gd name="T29" fmla="*/ 1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9" h="24">
                    <a:moveTo>
                      <a:pt x="0" y="1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6" y="17"/>
                      <a:pt x="8" y="18"/>
                      <a:pt x="10" y="18"/>
                    </a:cubicBezTo>
                    <a:cubicBezTo>
                      <a:pt x="12" y="18"/>
                      <a:pt x="13" y="17"/>
                      <a:pt x="13" y="15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14"/>
                      <a:pt x="19" y="14"/>
                      <a:pt x="19" y="14"/>
                    </a:cubicBezTo>
                    <a:cubicBezTo>
                      <a:pt x="19" y="20"/>
                      <a:pt x="15" y="24"/>
                      <a:pt x="10" y="24"/>
                    </a:cubicBezTo>
                    <a:cubicBezTo>
                      <a:pt x="4" y="24"/>
                      <a:pt x="0" y="20"/>
                      <a:pt x="0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5" name="Freeform 37"/>
              <p:cNvSpPr>
                <a:spLocks/>
              </p:cNvSpPr>
              <p:nvPr userDrawn="1"/>
            </p:nvSpPr>
            <p:spPr bwMode="auto">
              <a:xfrm>
                <a:off x="6175375" y="6407150"/>
                <a:ext cx="61913" cy="76200"/>
              </a:xfrm>
              <a:custGeom>
                <a:avLst/>
                <a:gdLst>
                  <a:gd name="T0" fmla="*/ 0 w 19"/>
                  <a:gd name="T1" fmla="*/ 0 h 23"/>
                  <a:gd name="T2" fmla="*/ 1 w 19"/>
                  <a:gd name="T3" fmla="*/ 0 h 23"/>
                  <a:gd name="T4" fmla="*/ 6 w 19"/>
                  <a:gd name="T5" fmla="*/ 0 h 23"/>
                  <a:gd name="T6" fmla="*/ 6 w 19"/>
                  <a:gd name="T7" fmla="*/ 0 h 23"/>
                  <a:gd name="T8" fmla="*/ 13 w 19"/>
                  <a:gd name="T9" fmla="*/ 14 h 23"/>
                  <a:gd name="T10" fmla="*/ 13 w 19"/>
                  <a:gd name="T11" fmla="*/ 14 h 23"/>
                  <a:gd name="T12" fmla="*/ 13 w 19"/>
                  <a:gd name="T13" fmla="*/ 0 h 23"/>
                  <a:gd name="T14" fmla="*/ 14 w 19"/>
                  <a:gd name="T15" fmla="*/ 0 h 23"/>
                  <a:gd name="T16" fmla="*/ 18 w 19"/>
                  <a:gd name="T17" fmla="*/ 0 h 23"/>
                  <a:gd name="T18" fmla="*/ 19 w 19"/>
                  <a:gd name="T19" fmla="*/ 0 h 23"/>
                  <a:gd name="T20" fmla="*/ 19 w 19"/>
                  <a:gd name="T21" fmla="*/ 23 h 23"/>
                  <a:gd name="T22" fmla="*/ 18 w 19"/>
                  <a:gd name="T23" fmla="*/ 23 h 23"/>
                  <a:gd name="T24" fmla="*/ 13 w 19"/>
                  <a:gd name="T25" fmla="*/ 23 h 23"/>
                  <a:gd name="T26" fmla="*/ 13 w 19"/>
                  <a:gd name="T27" fmla="*/ 23 h 23"/>
                  <a:gd name="T28" fmla="*/ 6 w 19"/>
                  <a:gd name="T29" fmla="*/ 10 h 23"/>
                  <a:gd name="T30" fmla="*/ 6 w 19"/>
                  <a:gd name="T31" fmla="*/ 10 h 23"/>
                  <a:gd name="T32" fmla="*/ 6 w 19"/>
                  <a:gd name="T33" fmla="*/ 23 h 23"/>
                  <a:gd name="T34" fmla="*/ 5 w 19"/>
                  <a:gd name="T35" fmla="*/ 23 h 23"/>
                  <a:gd name="T36" fmla="*/ 1 w 19"/>
                  <a:gd name="T37" fmla="*/ 23 h 23"/>
                  <a:gd name="T38" fmla="*/ 0 w 19"/>
                  <a:gd name="T39" fmla="*/ 23 h 23"/>
                  <a:gd name="T40" fmla="*/ 0 w 19"/>
                  <a:gd name="T41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9" h="23">
                    <a:moveTo>
                      <a:pt x="0" y="0"/>
                    </a:moveTo>
                    <a:cubicBezTo>
                      <a:pt x="0" y="0"/>
                      <a:pt x="0" y="0"/>
                      <a:pt x="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0"/>
                      <a:pt x="13" y="0"/>
                      <a:pt x="14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9" y="23"/>
                      <a:pt x="19" y="23"/>
                      <a:pt x="18" y="23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5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6" name="Freeform 38"/>
              <p:cNvSpPr>
                <a:spLocks/>
              </p:cNvSpPr>
              <p:nvPr userDrawn="1"/>
            </p:nvSpPr>
            <p:spPr bwMode="auto">
              <a:xfrm>
                <a:off x="6270625" y="6407150"/>
                <a:ext cx="19050" cy="76200"/>
              </a:xfrm>
              <a:custGeom>
                <a:avLst/>
                <a:gdLst>
                  <a:gd name="T0" fmla="*/ 0 w 6"/>
                  <a:gd name="T1" fmla="*/ 0 h 23"/>
                  <a:gd name="T2" fmla="*/ 1 w 6"/>
                  <a:gd name="T3" fmla="*/ 0 h 23"/>
                  <a:gd name="T4" fmla="*/ 6 w 6"/>
                  <a:gd name="T5" fmla="*/ 0 h 23"/>
                  <a:gd name="T6" fmla="*/ 6 w 6"/>
                  <a:gd name="T7" fmla="*/ 0 h 23"/>
                  <a:gd name="T8" fmla="*/ 6 w 6"/>
                  <a:gd name="T9" fmla="*/ 23 h 23"/>
                  <a:gd name="T10" fmla="*/ 6 w 6"/>
                  <a:gd name="T11" fmla="*/ 23 h 23"/>
                  <a:gd name="T12" fmla="*/ 1 w 6"/>
                  <a:gd name="T13" fmla="*/ 23 h 23"/>
                  <a:gd name="T14" fmla="*/ 0 w 6"/>
                  <a:gd name="T15" fmla="*/ 23 h 23"/>
                  <a:gd name="T16" fmla="*/ 0 w 6"/>
                  <a:gd name="T17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23">
                    <a:moveTo>
                      <a:pt x="0" y="0"/>
                    </a:moveTo>
                    <a:cubicBezTo>
                      <a:pt x="0" y="0"/>
                      <a:pt x="0" y="0"/>
                      <a:pt x="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7" name="Freeform 39"/>
              <p:cNvSpPr>
                <a:spLocks/>
              </p:cNvSpPr>
              <p:nvPr userDrawn="1"/>
            </p:nvSpPr>
            <p:spPr bwMode="auto">
              <a:xfrm>
                <a:off x="6319838" y="6407150"/>
                <a:ext cx="68263" cy="76200"/>
              </a:xfrm>
              <a:custGeom>
                <a:avLst/>
                <a:gdLst>
                  <a:gd name="T0" fmla="*/ 8 w 21"/>
                  <a:gd name="T1" fmla="*/ 23 h 23"/>
                  <a:gd name="T2" fmla="*/ 8 w 21"/>
                  <a:gd name="T3" fmla="*/ 23 h 23"/>
                  <a:gd name="T4" fmla="*/ 0 w 21"/>
                  <a:gd name="T5" fmla="*/ 1 h 23"/>
                  <a:gd name="T6" fmla="*/ 1 w 21"/>
                  <a:gd name="T7" fmla="*/ 0 h 23"/>
                  <a:gd name="T8" fmla="*/ 6 w 21"/>
                  <a:gd name="T9" fmla="*/ 0 h 23"/>
                  <a:gd name="T10" fmla="*/ 7 w 21"/>
                  <a:gd name="T11" fmla="*/ 0 h 23"/>
                  <a:gd name="T12" fmla="*/ 11 w 21"/>
                  <a:gd name="T13" fmla="*/ 14 h 23"/>
                  <a:gd name="T14" fmla="*/ 11 w 21"/>
                  <a:gd name="T15" fmla="*/ 14 h 23"/>
                  <a:gd name="T16" fmla="*/ 15 w 21"/>
                  <a:gd name="T17" fmla="*/ 0 h 23"/>
                  <a:gd name="T18" fmla="*/ 15 w 21"/>
                  <a:gd name="T19" fmla="*/ 0 h 23"/>
                  <a:gd name="T20" fmla="*/ 21 w 21"/>
                  <a:gd name="T21" fmla="*/ 0 h 23"/>
                  <a:gd name="T22" fmla="*/ 21 w 21"/>
                  <a:gd name="T23" fmla="*/ 1 h 23"/>
                  <a:gd name="T24" fmla="*/ 14 w 21"/>
                  <a:gd name="T25" fmla="*/ 23 h 23"/>
                  <a:gd name="T26" fmla="*/ 13 w 21"/>
                  <a:gd name="T27" fmla="*/ 23 h 23"/>
                  <a:gd name="T28" fmla="*/ 8 w 21"/>
                  <a:gd name="T29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" h="23">
                    <a:moveTo>
                      <a:pt x="8" y="23"/>
                    </a:moveTo>
                    <a:cubicBezTo>
                      <a:pt x="8" y="23"/>
                      <a:pt x="8" y="23"/>
                      <a:pt x="8" y="23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7" y="0"/>
                      <a:pt x="7" y="0"/>
                    </a:cubicBezTo>
                    <a:cubicBezTo>
                      <a:pt x="11" y="14"/>
                      <a:pt x="11" y="14"/>
                      <a:pt x="11" y="14"/>
                    </a:cubicBezTo>
                    <a:cubicBezTo>
                      <a:pt x="11" y="14"/>
                      <a:pt x="11" y="14"/>
                      <a:pt x="11" y="14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21" y="0"/>
                      <a:pt x="21" y="0"/>
                      <a:pt x="21" y="1"/>
                    </a:cubicBezTo>
                    <a:cubicBezTo>
                      <a:pt x="14" y="23"/>
                      <a:pt x="14" y="23"/>
                      <a:pt x="14" y="23"/>
                    </a:cubicBezTo>
                    <a:cubicBezTo>
                      <a:pt x="14" y="23"/>
                      <a:pt x="13" y="23"/>
                      <a:pt x="13" y="23"/>
                    </a:cubicBezTo>
                    <a:lnTo>
                      <a:pt x="8" y="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8" name="Freeform 40"/>
              <p:cNvSpPr>
                <a:spLocks/>
              </p:cNvSpPr>
              <p:nvPr userDrawn="1"/>
            </p:nvSpPr>
            <p:spPr bwMode="auto">
              <a:xfrm>
                <a:off x="6416675" y="6407150"/>
                <a:ext cx="52388" cy="76200"/>
              </a:xfrm>
              <a:custGeom>
                <a:avLst/>
                <a:gdLst>
                  <a:gd name="T0" fmla="*/ 0 w 16"/>
                  <a:gd name="T1" fmla="*/ 0 h 23"/>
                  <a:gd name="T2" fmla="*/ 0 w 16"/>
                  <a:gd name="T3" fmla="*/ 0 h 23"/>
                  <a:gd name="T4" fmla="*/ 16 w 16"/>
                  <a:gd name="T5" fmla="*/ 0 h 23"/>
                  <a:gd name="T6" fmla="*/ 16 w 16"/>
                  <a:gd name="T7" fmla="*/ 0 h 23"/>
                  <a:gd name="T8" fmla="*/ 16 w 16"/>
                  <a:gd name="T9" fmla="*/ 5 h 23"/>
                  <a:gd name="T10" fmla="*/ 16 w 16"/>
                  <a:gd name="T11" fmla="*/ 5 h 23"/>
                  <a:gd name="T12" fmla="*/ 6 w 16"/>
                  <a:gd name="T13" fmla="*/ 5 h 23"/>
                  <a:gd name="T14" fmla="*/ 6 w 16"/>
                  <a:gd name="T15" fmla="*/ 5 h 23"/>
                  <a:gd name="T16" fmla="*/ 6 w 16"/>
                  <a:gd name="T17" fmla="*/ 9 h 23"/>
                  <a:gd name="T18" fmla="*/ 6 w 16"/>
                  <a:gd name="T19" fmla="*/ 9 h 23"/>
                  <a:gd name="T20" fmla="*/ 14 w 16"/>
                  <a:gd name="T21" fmla="*/ 9 h 23"/>
                  <a:gd name="T22" fmla="*/ 14 w 16"/>
                  <a:gd name="T23" fmla="*/ 9 h 23"/>
                  <a:gd name="T24" fmla="*/ 14 w 16"/>
                  <a:gd name="T25" fmla="*/ 14 h 23"/>
                  <a:gd name="T26" fmla="*/ 14 w 16"/>
                  <a:gd name="T27" fmla="*/ 14 h 23"/>
                  <a:gd name="T28" fmla="*/ 6 w 16"/>
                  <a:gd name="T29" fmla="*/ 14 h 23"/>
                  <a:gd name="T30" fmla="*/ 6 w 16"/>
                  <a:gd name="T31" fmla="*/ 14 h 23"/>
                  <a:gd name="T32" fmla="*/ 6 w 16"/>
                  <a:gd name="T33" fmla="*/ 18 h 23"/>
                  <a:gd name="T34" fmla="*/ 6 w 16"/>
                  <a:gd name="T35" fmla="*/ 18 h 23"/>
                  <a:gd name="T36" fmla="*/ 16 w 16"/>
                  <a:gd name="T37" fmla="*/ 18 h 23"/>
                  <a:gd name="T38" fmla="*/ 16 w 16"/>
                  <a:gd name="T39" fmla="*/ 19 h 23"/>
                  <a:gd name="T40" fmla="*/ 16 w 16"/>
                  <a:gd name="T41" fmla="*/ 23 h 23"/>
                  <a:gd name="T42" fmla="*/ 16 w 16"/>
                  <a:gd name="T43" fmla="*/ 23 h 23"/>
                  <a:gd name="T44" fmla="*/ 0 w 16"/>
                  <a:gd name="T45" fmla="*/ 23 h 23"/>
                  <a:gd name="T46" fmla="*/ 0 w 16"/>
                  <a:gd name="T47" fmla="*/ 23 h 23"/>
                  <a:gd name="T48" fmla="*/ 0 w 16"/>
                  <a:gd name="T49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6" h="23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14" y="9"/>
                      <a:pt x="14" y="9"/>
                      <a:pt x="14" y="9"/>
                    </a:cubicBezTo>
                    <a:cubicBezTo>
                      <a:pt x="14" y="9"/>
                      <a:pt x="14" y="9"/>
                      <a:pt x="14" y="9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18"/>
                      <a:pt x="16" y="18"/>
                      <a:pt x="16" y="19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9" name="Freeform 41"/>
              <p:cNvSpPr>
                <a:spLocks noEditPoints="1"/>
              </p:cNvSpPr>
              <p:nvPr userDrawn="1"/>
            </p:nvSpPr>
            <p:spPr bwMode="auto">
              <a:xfrm>
                <a:off x="6502400" y="6407150"/>
                <a:ext cx="58738" cy="76200"/>
              </a:xfrm>
              <a:custGeom>
                <a:avLst/>
                <a:gdLst>
                  <a:gd name="T0" fmla="*/ 12 w 18"/>
                  <a:gd name="T1" fmla="*/ 23 h 23"/>
                  <a:gd name="T2" fmla="*/ 12 w 18"/>
                  <a:gd name="T3" fmla="*/ 23 h 23"/>
                  <a:gd name="T4" fmla="*/ 8 w 18"/>
                  <a:gd name="T5" fmla="*/ 15 h 23"/>
                  <a:gd name="T6" fmla="*/ 6 w 18"/>
                  <a:gd name="T7" fmla="*/ 15 h 23"/>
                  <a:gd name="T8" fmla="*/ 6 w 18"/>
                  <a:gd name="T9" fmla="*/ 15 h 23"/>
                  <a:gd name="T10" fmla="*/ 6 w 18"/>
                  <a:gd name="T11" fmla="*/ 23 h 23"/>
                  <a:gd name="T12" fmla="*/ 5 w 18"/>
                  <a:gd name="T13" fmla="*/ 23 h 23"/>
                  <a:gd name="T14" fmla="*/ 0 w 18"/>
                  <a:gd name="T15" fmla="*/ 23 h 23"/>
                  <a:gd name="T16" fmla="*/ 0 w 18"/>
                  <a:gd name="T17" fmla="*/ 23 h 23"/>
                  <a:gd name="T18" fmla="*/ 0 w 18"/>
                  <a:gd name="T19" fmla="*/ 0 h 23"/>
                  <a:gd name="T20" fmla="*/ 0 w 18"/>
                  <a:gd name="T21" fmla="*/ 0 h 23"/>
                  <a:gd name="T22" fmla="*/ 10 w 18"/>
                  <a:gd name="T23" fmla="*/ 0 h 23"/>
                  <a:gd name="T24" fmla="*/ 18 w 18"/>
                  <a:gd name="T25" fmla="*/ 8 h 23"/>
                  <a:gd name="T26" fmla="*/ 14 w 18"/>
                  <a:gd name="T27" fmla="*/ 14 h 23"/>
                  <a:gd name="T28" fmla="*/ 18 w 18"/>
                  <a:gd name="T29" fmla="*/ 23 h 23"/>
                  <a:gd name="T30" fmla="*/ 18 w 18"/>
                  <a:gd name="T31" fmla="*/ 23 h 23"/>
                  <a:gd name="T32" fmla="*/ 12 w 18"/>
                  <a:gd name="T33" fmla="*/ 23 h 23"/>
                  <a:gd name="T34" fmla="*/ 12 w 18"/>
                  <a:gd name="T35" fmla="*/ 8 h 23"/>
                  <a:gd name="T36" fmla="*/ 9 w 18"/>
                  <a:gd name="T37" fmla="*/ 5 h 23"/>
                  <a:gd name="T38" fmla="*/ 6 w 18"/>
                  <a:gd name="T39" fmla="*/ 5 h 23"/>
                  <a:gd name="T40" fmla="*/ 6 w 18"/>
                  <a:gd name="T41" fmla="*/ 5 h 23"/>
                  <a:gd name="T42" fmla="*/ 6 w 18"/>
                  <a:gd name="T43" fmla="*/ 10 h 23"/>
                  <a:gd name="T44" fmla="*/ 6 w 18"/>
                  <a:gd name="T45" fmla="*/ 10 h 23"/>
                  <a:gd name="T46" fmla="*/ 9 w 18"/>
                  <a:gd name="T47" fmla="*/ 10 h 23"/>
                  <a:gd name="T48" fmla="*/ 12 w 18"/>
                  <a:gd name="T49" fmla="*/ 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8" h="23">
                    <a:moveTo>
                      <a:pt x="12" y="23"/>
                    </a:moveTo>
                    <a:cubicBezTo>
                      <a:pt x="12" y="23"/>
                      <a:pt x="12" y="23"/>
                      <a:pt x="12" y="23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5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5" y="0"/>
                      <a:pt x="18" y="3"/>
                      <a:pt x="18" y="8"/>
                    </a:cubicBezTo>
                    <a:cubicBezTo>
                      <a:pt x="18" y="10"/>
                      <a:pt x="16" y="13"/>
                      <a:pt x="14" y="14"/>
                    </a:cubicBezTo>
                    <a:cubicBezTo>
                      <a:pt x="18" y="23"/>
                      <a:pt x="18" y="23"/>
                      <a:pt x="18" y="23"/>
                    </a:cubicBezTo>
                    <a:cubicBezTo>
                      <a:pt x="18" y="23"/>
                      <a:pt x="18" y="23"/>
                      <a:pt x="18" y="23"/>
                    </a:cubicBezTo>
                    <a:lnTo>
                      <a:pt x="12" y="23"/>
                    </a:lnTo>
                    <a:close/>
                    <a:moveTo>
                      <a:pt x="12" y="8"/>
                    </a:moveTo>
                    <a:cubicBezTo>
                      <a:pt x="12" y="6"/>
                      <a:pt x="11" y="5"/>
                      <a:pt x="9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11" y="10"/>
                      <a:pt x="12" y="9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50" name="Freeform 42"/>
              <p:cNvSpPr>
                <a:spLocks/>
              </p:cNvSpPr>
              <p:nvPr userDrawn="1"/>
            </p:nvSpPr>
            <p:spPr bwMode="auto">
              <a:xfrm>
                <a:off x="6589713" y="6407150"/>
                <a:ext cx="61913" cy="79375"/>
              </a:xfrm>
              <a:custGeom>
                <a:avLst/>
                <a:gdLst>
                  <a:gd name="T0" fmla="*/ 0 w 19"/>
                  <a:gd name="T1" fmla="*/ 20 h 24"/>
                  <a:gd name="T2" fmla="*/ 0 w 19"/>
                  <a:gd name="T3" fmla="*/ 20 h 24"/>
                  <a:gd name="T4" fmla="*/ 3 w 19"/>
                  <a:gd name="T5" fmla="*/ 16 h 24"/>
                  <a:gd name="T6" fmla="*/ 3 w 19"/>
                  <a:gd name="T7" fmla="*/ 16 h 24"/>
                  <a:gd name="T8" fmla="*/ 9 w 19"/>
                  <a:gd name="T9" fmla="*/ 19 h 24"/>
                  <a:gd name="T10" fmla="*/ 13 w 19"/>
                  <a:gd name="T11" fmla="*/ 16 h 24"/>
                  <a:gd name="T12" fmla="*/ 10 w 19"/>
                  <a:gd name="T13" fmla="*/ 14 h 24"/>
                  <a:gd name="T14" fmla="*/ 8 w 19"/>
                  <a:gd name="T15" fmla="*/ 14 h 24"/>
                  <a:gd name="T16" fmla="*/ 1 w 19"/>
                  <a:gd name="T17" fmla="*/ 7 h 24"/>
                  <a:gd name="T18" fmla="*/ 9 w 19"/>
                  <a:gd name="T19" fmla="*/ 0 h 24"/>
                  <a:gd name="T20" fmla="*/ 18 w 19"/>
                  <a:gd name="T21" fmla="*/ 2 h 24"/>
                  <a:gd name="T22" fmla="*/ 18 w 19"/>
                  <a:gd name="T23" fmla="*/ 3 h 24"/>
                  <a:gd name="T24" fmla="*/ 15 w 19"/>
                  <a:gd name="T25" fmla="*/ 7 h 24"/>
                  <a:gd name="T26" fmla="*/ 15 w 19"/>
                  <a:gd name="T27" fmla="*/ 7 h 24"/>
                  <a:gd name="T28" fmla="*/ 9 w 19"/>
                  <a:gd name="T29" fmla="*/ 5 h 24"/>
                  <a:gd name="T30" fmla="*/ 7 w 19"/>
                  <a:gd name="T31" fmla="*/ 7 h 24"/>
                  <a:gd name="T32" fmla="*/ 10 w 19"/>
                  <a:gd name="T33" fmla="*/ 9 h 24"/>
                  <a:gd name="T34" fmla="*/ 11 w 19"/>
                  <a:gd name="T35" fmla="*/ 9 h 24"/>
                  <a:gd name="T36" fmla="*/ 19 w 19"/>
                  <a:gd name="T37" fmla="*/ 16 h 24"/>
                  <a:gd name="T38" fmla="*/ 9 w 19"/>
                  <a:gd name="T39" fmla="*/ 24 h 24"/>
                  <a:gd name="T40" fmla="*/ 0 w 19"/>
                  <a:gd name="T41" fmla="*/ 2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9" h="24">
                    <a:moveTo>
                      <a:pt x="0" y="20"/>
                    </a:moveTo>
                    <a:cubicBezTo>
                      <a:pt x="0" y="20"/>
                      <a:pt x="0" y="20"/>
                      <a:pt x="0" y="20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5" y="17"/>
                      <a:pt x="7" y="19"/>
                      <a:pt x="9" y="19"/>
                    </a:cubicBezTo>
                    <a:cubicBezTo>
                      <a:pt x="11" y="19"/>
                      <a:pt x="13" y="18"/>
                      <a:pt x="13" y="16"/>
                    </a:cubicBezTo>
                    <a:cubicBezTo>
                      <a:pt x="13" y="15"/>
                      <a:pt x="12" y="15"/>
                      <a:pt x="10" y="14"/>
                    </a:cubicBezTo>
                    <a:cubicBezTo>
                      <a:pt x="8" y="14"/>
                      <a:pt x="8" y="14"/>
                      <a:pt x="8" y="14"/>
                    </a:cubicBezTo>
                    <a:cubicBezTo>
                      <a:pt x="3" y="14"/>
                      <a:pt x="1" y="11"/>
                      <a:pt x="1" y="7"/>
                    </a:cubicBezTo>
                    <a:cubicBezTo>
                      <a:pt x="1" y="3"/>
                      <a:pt x="4" y="0"/>
                      <a:pt x="9" y="0"/>
                    </a:cubicBezTo>
                    <a:cubicBezTo>
                      <a:pt x="13" y="0"/>
                      <a:pt x="16" y="1"/>
                      <a:pt x="18" y="2"/>
                    </a:cubicBezTo>
                    <a:cubicBezTo>
                      <a:pt x="18" y="2"/>
                      <a:pt x="18" y="3"/>
                      <a:pt x="18" y="3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3" y="6"/>
                      <a:pt x="11" y="5"/>
                      <a:pt x="9" y="5"/>
                    </a:cubicBezTo>
                    <a:cubicBezTo>
                      <a:pt x="8" y="5"/>
                      <a:pt x="7" y="6"/>
                      <a:pt x="7" y="7"/>
                    </a:cubicBezTo>
                    <a:cubicBezTo>
                      <a:pt x="7" y="8"/>
                      <a:pt x="8" y="8"/>
                      <a:pt x="10" y="9"/>
                    </a:cubicBezTo>
                    <a:cubicBezTo>
                      <a:pt x="11" y="9"/>
                      <a:pt x="11" y="9"/>
                      <a:pt x="11" y="9"/>
                    </a:cubicBezTo>
                    <a:cubicBezTo>
                      <a:pt x="16" y="10"/>
                      <a:pt x="19" y="12"/>
                      <a:pt x="19" y="16"/>
                    </a:cubicBezTo>
                    <a:cubicBezTo>
                      <a:pt x="19" y="21"/>
                      <a:pt x="15" y="24"/>
                      <a:pt x="9" y="24"/>
                    </a:cubicBezTo>
                    <a:cubicBezTo>
                      <a:pt x="6" y="24"/>
                      <a:pt x="2" y="22"/>
                      <a:pt x="0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51" name="Freeform 43"/>
              <p:cNvSpPr>
                <a:spLocks/>
              </p:cNvSpPr>
              <p:nvPr userDrawn="1"/>
            </p:nvSpPr>
            <p:spPr bwMode="auto">
              <a:xfrm>
                <a:off x="6681788" y="6407150"/>
                <a:ext cx="19050" cy="76200"/>
              </a:xfrm>
              <a:custGeom>
                <a:avLst/>
                <a:gdLst>
                  <a:gd name="T0" fmla="*/ 0 w 6"/>
                  <a:gd name="T1" fmla="*/ 0 h 23"/>
                  <a:gd name="T2" fmla="*/ 1 w 6"/>
                  <a:gd name="T3" fmla="*/ 0 h 23"/>
                  <a:gd name="T4" fmla="*/ 6 w 6"/>
                  <a:gd name="T5" fmla="*/ 0 h 23"/>
                  <a:gd name="T6" fmla="*/ 6 w 6"/>
                  <a:gd name="T7" fmla="*/ 0 h 23"/>
                  <a:gd name="T8" fmla="*/ 6 w 6"/>
                  <a:gd name="T9" fmla="*/ 23 h 23"/>
                  <a:gd name="T10" fmla="*/ 6 w 6"/>
                  <a:gd name="T11" fmla="*/ 23 h 23"/>
                  <a:gd name="T12" fmla="*/ 1 w 6"/>
                  <a:gd name="T13" fmla="*/ 23 h 23"/>
                  <a:gd name="T14" fmla="*/ 0 w 6"/>
                  <a:gd name="T15" fmla="*/ 23 h 23"/>
                  <a:gd name="T16" fmla="*/ 0 w 6"/>
                  <a:gd name="T17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23">
                    <a:moveTo>
                      <a:pt x="0" y="0"/>
                    </a:moveTo>
                    <a:cubicBezTo>
                      <a:pt x="0" y="0"/>
                      <a:pt x="0" y="0"/>
                      <a:pt x="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52" name="Freeform 44"/>
              <p:cNvSpPr>
                <a:spLocks/>
              </p:cNvSpPr>
              <p:nvPr userDrawn="1"/>
            </p:nvSpPr>
            <p:spPr bwMode="auto">
              <a:xfrm>
                <a:off x="6729413" y="6407150"/>
                <a:ext cx="61913" cy="76200"/>
              </a:xfrm>
              <a:custGeom>
                <a:avLst/>
                <a:gdLst>
                  <a:gd name="T0" fmla="*/ 7 w 19"/>
                  <a:gd name="T1" fmla="*/ 23 h 23"/>
                  <a:gd name="T2" fmla="*/ 7 w 19"/>
                  <a:gd name="T3" fmla="*/ 23 h 23"/>
                  <a:gd name="T4" fmla="*/ 7 w 19"/>
                  <a:gd name="T5" fmla="*/ 23 h 23"/>
                  <a:gd name="T6" fmla="*/ 7 w 19"/>
                  <a:gd name="T7" fmla="*/ 23 h 23"/>
                  <a:gd name="T8" fmla="*/ 7 w 19"/>
                  <a:gd name="T9" fmla="*/ 23 h 23"/>
                  <a:gd name="T10" fmla="*/ 7 w 19"/>
                  <a:gd name="T11" fmla="*/ 6 h 23"/>
                  <a:gd name="T12" fmla="*/ 6 w 19"/>
                  <a:gd name="T13" fmla="*/ 5 h 23"/>
                  <a:gd name="T14" fmla="*/ 6 w 19"/>
                  <a:gd name="T15" fmla="*/ 5 h 23"/>
                  <a:gd name="T16" fmla="*/ 1 w 19"/>
                  <a:gd name="T17" fmla="*/ 5 h 23"/>
                  <a:gd name="T18" fmla="*/ 1 w 19"/>
                  <a:gd name="T19" fmla="*/ 5 h 23"/>
                  <a:gd name="T20" fmla="*/ 0 w 19"/>
                  <a:gd name="T21" fmla="*/ 5 h 23"/>
                  <a:gd name="T22" fmla="*/ 0 w 19"/>
                  <a:gd name="T23" fmla="*/ 5 h 23"/>
                  <a:gd name="T24" fmla="*/ 0 w 19"/>
                  <a:gd name="T25" fmla="*/ 5 h 23"/>
                  <a:gd name="T26" fmla="*/ 0 w 19"/>
                  <a:gd name="T27" fmla="*/ 5 h 23"/>
                  <a:gd name="T28" fmla="*/ 0 w 19"/>
                  <a:gd name="T29" fmla="*/ 0 h 23"/>
                  <a:gd name="T30" fmla="*/ 1 w 19"/>
                  <a:gd name="T31" fmla="*/ 0 h 23"/>
                  <a:gd name="T32" fmla="*/ 1 w 19"/>
                  <a:gd name="T33" fmla="*/ 0 h 23"/>
                  <a:gd name="T34" fmla="*/ 18 w 19"/>
                  <a:gd name="T35" fmla="*/ 0 h 23"/>
                  <a:gd name="T36" fmla="*/ 19 w 19"/>
                  <a:gd name="T37" fmla="*/ 0 h 23"/>
                  <a:gd name="T38" fmla="*/ 19 w 19"/>
                  <a:gd name="T39" fmla="*/ 0 h 23"/>
                  <a:gd name="T40" fmla="*/ 19 w 19"/>
                  <a:gd name="T41" fmla="*/ 0 h 23"/>
                  <a:gd name="T42" fmla="*/ 19 w 19"/>
                  <a:gd name="T43" fmla="*/ 5 h 23"/>
                  <a:gd name="T44" fmla="*/ 19 w 19"/>
                  <a:gd name="T45" fmla="*/ 5 h 23"/>
                  <a:gd name="T46" fmla="*/ 19 w 19"/>
                  <a:gd name="T47" fmla="*/ 5 h 23"/>
                  <a:gd name="T48" fmla="*/ 18 w 19"/>
                  <a:gd name="T49" fmla="*/ 5 h 23"/>
                  <a:gd name="T50" fmla="*/ 13 w 19"/>
                  <a:gd name="T51" fmla="*/ 5 h 23"/>
                  <a:gd name="T52" fmla="*/ 13 w 19"/>
                  <a:gd name="T53" fmla="*/ 5 h 23"/>
                  <a:gd name="T54" fmla="*/ 13 w 19"/>
                  <a:gd name="T55" fmla="*/ 6 h 23"/>
                  <a:gd name="T56" fmla="*/ 13 w 19"/>
                  <a:gd name="T57" fmla="*/ 6 h 23"/>
                  <a:gd name="T58" fmla="*/ 13 w 19"/>
                  <a:gd name="T59" fmla="*/ 23 h 23"/>
                  <a:gd name="T60" fmla="*/ 13 w 19"/>
                  <a:gd name="T61" fmla="*/ 23 h 23"/>
                  <a:gd name="T62" fmla="*/ 12 w 19"/>
                  <a:gd name="T63" fmla="*/ 23 h 23"/>
                  <a:gd name="T64" fmla="*/ 12 w 19"/>
                  <a:gd name="T65" fmla="*/ 23 h 23"/>
                  <a:gd name="T66" fmla="*/ 7 w 19"/>
                  <a:gd name="T67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9" h="23">
                    <a:moveTo>
                      <a:pt x="7" y="23"/>
                    </a:moveTo>
                    <a:cubicBezTo>
                      <a:pt x="7" y="23"/>
                      <a:pt x="7" y="23"/>
                      <a:pt x="7" y="23"/>
                    </a:cubicBezTo>
                    <a:cubicBezTo>
                      <a:pt x="7" y="23"/>
                      <a:pt x="7" y="23"/>
                      <a:pt x="7" y="23"/>
                    </a:cubicBezTo>
                    <a:cubicBezTo>
                      <a:pt x="7" y="23"/>
                      <a:pt x="7" y="23"/>
                      <a:pt x="7" y="23"/>
                    </a:cubicBezTo>
                    <a:cubicBezTo>
                      <a:pt x="7" y="23"/>
                      <a:pt x="7" y="23"/>
                      <a:pt x="7" y="23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7" y="6"/>
                      <a:pt x="7" y="5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1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3" y="5"/>
                      <a:pt x="13" y="6"/>
                      <a:pt x="13" y="6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3"/>
                      <a:pt x="13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lnTo>
                      <a:pt x="7" y="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53" name="Freeform 45"/>
              <p:cNvSpPr>
                <a:spLocks/>
              </p:cNvSpPr>
              <p:nvPr userDrawn="1"/>
            </p:nvSpPr>
            <p:spPr bwMode="auto">
              <a:xfrm>
                <a:off x="6821488" y="6407150"/>
                <a:ext cx="52388" cy="76200"/>
              </a:xfrm>
              <a:custGeom>
                <a:avLst/>
                <a:gdLst>
                  <a:gd name="T0" fmla="*/ 0 w 16"/>
                  <a:gd name="T1" fmla="*/ 0 h 23"/>
                  <a:gd name="T2" fmla="*/ 0 w 16"/>
                  <a:gd name="T3" fmla="*/ 0 h 23"/>
                  <a:gd name="T4" fmla="*/ 15 w 16"/>
                  <a:gd name="T5" fmla="*/ 0 h 23"/>
                  <a:gd name="T6" fmla="*/ 16 w 16"/>
                  <a:gd name="T7" fmla="*/ 0 h 23"/>
                  <a:gd name="T8" fmla="*/ 16 w 16"/>
                  <a:gd name="T9" fmla="*/ 5 h 23"/>
                  <a:gd name="T10" fmla="*/ 15 w 16"/>
                  <a:gd name="T11" fmla="*/ 5 h 23"/>
                  <a:gd name="T12" fmla="*/ 6 w 16"/>
                  <a:gd name="T13" fmla="*/ 5 h 23"/>
                  <a:gd name="T14" fmla="*/ 6 w 16"/>
                  <a:gd name="T15" fmla="*/ 5 h 23"/>
                  <a:gd name="T16" fmla="*/ 6 w 16"/>
                  <a:gd name="T17" fmla="*/ 9 h 23"/>
                  <a:gd name="T18" fmla="*/ 6 w 16"/>
                  <a:gd name="T19" fmla="*/ 9 h 23"/>
                  <a:gd name="T20" fmla="*/ 14 w 16"/>
                  <a:gd name="T21" fmla="*/ 9 h 23"/>
                  <a:gd name="T22" fmla="*/ 14 w 16"/>
                  <a:gd name="T23" fmla="*/ 9 h 23"/>
                  <a:gd name="T24" fmla="*/ 14 w 16"/>
                  <a:gd name="T25" fmla="*/ 14 h 23"/>
                  <a:gd name="T26" fmla="*/ 14 w 16"/>
                  <a:gd name="T27" fmla="*/ 14 h 23"/>
                  <a:gd name="T28" fmla="*/ 6 w 16"/>
                  <a:gd name="T29" fmla="*/ 14 h 23"/>
                  <a:gd name="T30" fmla="*/ 6 w 16"/>
                  <a:gd name="T31" fmla="*/ 14 h 23"/>
                  <a:gd name="T32" fmla="*/ 6 w 16"/>
                  <a:gd name="T33" fmla="*/ 18 h 23"/>
                  <a:gd name="T34" fmla="*/ 6 w 16"/>
                  <a:gd name="T35" fmla="*/ 18 h 23"/>
                  <a:gd name="T36" fmla="*/ 15 w 16"/>
                  <a:gd name="T37" fmla="*/ 18 h 23"/>
                  <a:gd name="T38" fmla="*/ 16 w 16"/>
                  <a:gd name="T39" fmla="*/ 19 h 23"/>
                  <a:gd name="T40" fmla="*/ 16 w 16"/>
                  <a:gd name="T41" fmla="*/ 23 h 23"/>
                  <a:gd name="T42" fmla="*/ 15 w 16"/>
                  <a:gd name="T43" fmla="*/ 23 h 23"/>
                  <a:gd name="T44" fmla="*/ 0 w 16"/>
                  <a:gd name="T45" fmla="*/ 23 h 23"/>
                  <a:gd name="T46" fmla="*/ 0 w 16"/>
                  <a:gd name="T47" fmla="*/ 23 h 23"/>
                  <a:gd name="T48" fmla="*/ 0 w 16"/>
                  <a:gd name="T49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6" h="23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6" y="5"/>
                      <a:pt x="16" y="5"/>
                      <a:pt x="15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14" y="9"/>
                      <a:pt x="14" y="9"/>
                      <a:pt x="14" y="9"/>
                    </a:cubicBezTo>
                    <a:cubicBezTo>
                      <a:pt x="14" y="9"/>
                      <a:pt x="14" y="9"/>
                      <a:pt x="14" y="9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15" y="18"/>
                      <a:pt x="15" y="18"/>
                      <a:pt x="15" y="18"/>
                    </a:cubicBezTo>
                    <a:cubicBezTo>
                      <a:pt x="16" y="18"/>
                      <a:pt x="16" y="18"/>
                      <a:pt x="16" y="19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5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54" name="Freeform 46"/>
              <p:cNvSpPr>
                <a:spLocks/>
              </p:cNvSpPr>
              <p:nvPr userDrawn="1"/>
            </p:nvSpPr>
            <p:spPr bwMode="auto">
              <a:xfrm>
                <a:off x="6899275" y="6407150"/>
                <a:ext cx="61913" cy="76200"/>
              </a:xfrm>
              <a:custGeom>
                <a:avLst/>
                <a:gdLst>
                  <a:gd name="T0" fmla="*/ 7 w 19"/>
                  <a:gd name="T1" fmla="*/ 23 h 23"/>
                  <a:gd name="T2" fmla="*/ 7 w 19"/>
                  <a:gd name="T3" fmla="*/ 23 h 23"/>
                  <a:gd name="T4" fmla="*/ 6 w 19"/>
                  <a:gd name="T5" fmla="*/ 23 h 23"/>
                  <a:gd name="T6" fmla="*/ 6 w 19"/>
                  <a:gd name="T7" fmla="*/ 23 h 23"/>
                  <a:gd name="T8" fmla="*/ 6 w 19"/>
                  <a:gd name="T9" fmla="*/ 23 h 23"/>
                  <a:gd name="T10" fmla="*/ 6 w 19"/>
                  <a:gd name="T11" fmla="*/ 6 h 23"/>
                  <a:gd name="T12" fmla="*/ 6 w 19"/>
                  <a:gd name="T13" fmla="*/ 5 h 23"/>
                  <a:gd name="T14" fmla="*/ 6 w 19"/>
                  <a:gd name="T15" fmla="*/ 5 h 23"/>
                  <a:gd name="T16" fmla="*/ 1 w 19"/>
                  <a:gd name="T17" fmla="*/ 5 h 23"/>
                  <a:gd name="T18" fmla="*/ 0 w 19"/>
                  <a:gd name="T19" fmla="*/ 5 h 23"/>
                  <a:gd name="T20" fmla="*/ 0 w 19"/>
                  <a:gd name="T21" fmla="*/ 5 h 23"/>
                  <a:gd name="T22" fmla="*/ 0 w 19"/>
                  <a:gd name="T23" fmla="*/ 5 h 23"/>
                  <a:gd name="T24" fmla="*/ 0 w 19"/>
                  <a:gd name="T25" fmla="*/ 5 h 23"/>
                  <a:gd name="T26" fmla="*/ 0 w 19"/>
                  <a:gd name="T27" fmla="*/ 5 h 23"/>
                  <a:gd name="T28" fmla="*/ 0 w 19"/>
                  <a:gd name="T29" fmla="*/ 0 h 23"/>
                  <a:gd name="T30" fmla="*/ 0 w 19"/>
                  <a:gd name="T31" fmla="*/ 0 h 23"/>
                  <a:gd name="T32" fmla="*/ 1 w 19"/>
                  <a:gd name="T33" fmla="*/ 0 h 23"/>
                  <a:gd name="T34" fmla="*/ 18 w 19"/>
                  <a:gd name="T35" fmla="*/ 0 h 23"/>
                  <a:gd name="T36" fmla="*/ 18 w 19"/>
                  <a:gd name="T37" fmla="*/ 0 h 23"/>
                  <a:gd name="T38" fmla="*/ 19 w 19"/>
                  <a:gd name="T39" fmla="*/ 0 h 23"/>
                  <a:gd name="T40" fmla="*/ 19 w 19"/>
                  <a:gd name="T41" fmla="*/ 0 h 23"/>
                  <a:gd name="T42" fmla="*/ 19 w 19"/>
                  <a:gd name="T43" fmla="*/ 5 h 23"/>
                  <a:gd name="T44" fmla="*/ 18 w 19"/>
                  <a:gd name="T45" fmla="*/ 5 h 23"/>
                  <a:gd name="T46" fmla="*/ 18 w 19"/>
                  <a:gd name="T47" fmla="*/ 5 h 23"/>
                  <a:gd name="T48" fmla="*/ 18 w 19"/>
                  <a:gd name="T49" fmla="*/ 5 h 23"/>
                  <a:gd name="T50" fmla="*/ 13 w 19"/>
                  <a:gd name="T51" fmla="*/ 5 h 23"/>
                  <a:gd name="T52" fmla="*/ 12 w 19"/>
                  <a:gd name="T53" fmla="*/ 5 h 23"/>
                  <a:gd name="T54" fmla="*/ 12 w 19"/>
                  <a:gd name="T55" fmla="*/ 6 h 23"/>
                  <a:gd name="T56" fmla="*/ 12 w 19"/>
                  <a:gd name="T57" fmla="*/ 6 h 23"/>
                  <a:gd name="T58" fmla="*/ 12 w 19"/>
                  <a:gd name="T59" fmla="*/ 23 h 23"/>
                  <a:gd name="T60" fmla="*/ 12 w 19"/>
                  <a:gd name="T61" fmla="*/ 23 h 23"/>
                  <a:gd name="T62" fmla="*/ 12 w 19"/>
                  <a:gd name="T63" fmla="*/ 23 h 23"/>
                  <a:gd name="T64" fmla="*/ 12 w 19"/>
                  <a:gd name="T65" fmla="*/ 23 h 23"/>
                  <a:gd name="T66" fmla="*/ 7 w 19"/>
                  <a:gd name="T67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9" h="23">
                    <a:moveTo>
                      <a:pt x="7" y="23"/>
                    </a:moveTo>
                    <a:cubicBezTo>
                      <a:pt x="7" y="23"/>
                      <a:pt x="7" y="23"/>
                      <a:pt x="7" y="23"/>
                    </a:cubicBezTo>
                    <a:cubicBezTo>
                      <a:pt x="7" y="23"/>
                      <a:pt x="7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6" y="6"/>
                      <a:pt x="6" y="5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0"/>
                      <a:pt x="19" y="0"/>
                      <a:pt x="19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9" y="5"/>
                      <a:pt x="19" y="5"/>
                      <a:pt x="18" y="5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3" y="5"/>
                      <a:pt x="12" y="5"/>
                      <a:pt x="12" y="5"/>
                    </a:cubicBezTo>
                    <a:cubicBezTo>
                      <a:pt x="12" y="5"/>
                      <a:pt x="12" y="6"/>
                      <a:pt x="12" y="6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lnTo>
                      <a:pt x="7" y="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</p:grpSp>
        <p:grpSp>
          <p:nvGrpSpPr>
            <p:cNvPr id="33" name="Gruppe 32"/>
            <p:cNvGrpSpPr/>
            <p:nvPr userDrawn="1"/>
          </p:nvGrpSpPr>
          <p:grpSpPr>
            <a:xfrm>
              <a:off x="5880100" y="5659438"/>
              <a:ext cx="511175" cy="544512"/>
              <a:chOff x="5880100" y="5659438"/>
              <a:chExt cx="511175" cy="544512"/>
            </a:xfrm>
            <a:grpFill/>
          </p:grpSpPr>
          <p:sp>
            <p:nvSpPr>
              <p:cNvPr id="34" name="Freeform 47"/>
              <p:cNvSpPr>
                <a:spLocks/>
              </p:cNvSpPr>
              <p:nvPr userDrawn="1"/>
            </p:nvSpPr>
            <p:spPr bwMode="auto">
              <a:xfrm>
                <a:off x="6143625" y="5678488"/>
                <a:ext cx="247650" cy="496887"/>
              </a:xfrm>
              <a:custGeom>
                <a:avLst/>
                <a:gdLst>
                  <a:gd name="T0" fmla="*/ 76 w 76"/>
                  <a:gd name="T1" fmla="*/ 123 h 151"/>
                  <a:gd name="T2" fmla="*/ 60 w 76"/>
                  <a:gd name="T3" fmla="*/ 115 h 151"/>
                  <a:gd name="T4" fmla="*/ 45 w 76"/>
                  <a:gd name="T5" fmla="*/ 52 h 151"/>
                  <a:gd name="T6" fmla="*/ 53 w 76"/>
                  <a:gd name="T7" fmla="*/ 0 h 151"/>
                  <a:gd name="T8" fmla="*/ 53 w 76"/>
                  <a:gd name="T9" fmla="*/ 0 h 151"/>
                  <a:gd name="T10" fmla="*/ 30 w 76"/>
                  <a:gd name="T11" fmla="*/ 57 h 151"/>
                  <a:gd name="T12" fmla="*/ 44 w 76"/>
                  <a:gd name="T13" fmla="*/ 151 h 151"/>
                  <a:gd name="T14" fmla="*/ 76 w 76"/>
                  <a:gd name="T15" fmla="*/ 123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6" h="151">
                    <a:moveTo>
                      <a:pt x="76" y="123"/>
                    </a:moveTo>
                    <a:cubicBezTo>
                      <a:pt x="72" y="121"/>
                      <a:pt x="68" y="119"/>
                      <a:pt x="60" y="115"/>
                    </a:cubicBezTo>
                    <a:cubicBezTo>
                      <a:pt x="40" y="103"/>
                      <a:pt x="34" y="84"/>
                      <a:pt x="45" y="52"/>
                    </a:cubicBezTo>
                    <a:cubicBezTo>
                      <a:pt x="52" y="33"/>
                      <a:pt x="55" y="17"/>
                      <a:pt x="53" y="0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2" y="21"/>
                      <a:pt x="44" y="34"/>
                      <a:pt x="30" y="57"/>
                    </a:cubicBezTo>
                    <a:cubicBezTo>
                      <a:pt x="0" y="105"/>
                      <a:pt x="30" y="140"/>
                      <a:pt x="44" y="151"/>
                    </a:cubicBezTo>
                    <a:cubicBezTo>
                      <a:pt x="57" y="144"/>
                      <a:pt x="68" y="135"/>
                      <a:pt x="76" y="1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35" name="Freeform 48"/>
              <p:cNvSpPr>
                <a:spLocks/>
              </p:cNvSpPr>
              <p:nvPr userDrawn="1"/>
            </p:nvSpPr>
            <p:spPr bwMode="auto">
              <a:xfrm>
                <a:off x="5997575" y="5665788"/>
                <a:ext cx="301625" cy="538162"/>
              </a:xfrm>
              <a:custGeom>
                <a:avLst/>
                <a:gdLst>
                  <a:gd name="T0" fmla="*/ 61 w 93"/>
                  <a:gd name="T1" fmla="*/ 59 h 164"/>
                  <a:gd name="T2" fmla="*/ 93 w 93"/>
                  <a:gd name="T3" fmla="*/ 1 h 164"/>
                  <a:gd name="T4" fmla="*/ 92 w 93"/>
                  <a:gd name="T5" fmla="*/ 0 h 164"/>
                  <a:gd name="T6" fmla="*/ 38 w 93"/>
                  <a:gd name="T7" fmla="*/ 58 h 164"/>
                  <a:gd name="T8" fmla="*/ 11 w 93"/>
                  <a:gd name="T9" fmla="*/ 154 h 164"/>
                  <a:gd name="T10" fmla="*/ 51 w 93"/>
                  <a:gd name="T11" fmla="*/ 164 h 164"/>
                  <a:gd name="T12" fmla="*/ 60 w 93"/>
                  <a:gd name="T13" fmla="*/ 163 h 164"/>
                  <a:gd name="T14" fmla="*/ 61 w 93"/>
                  <a:gd name="T15" fmla="*/ 59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3" h="164">
                    <a:moveTo>
                      <a:pt x="61" y="59"/>
                    </a:moveTo>
                    <a:cubicBezTo>
                      <a:pt x="84" y="32"/>
                      <a:pt x="91" y="19"/>
                      <a:pt x="93" y="1"/>
                    </a:cubicBezTo>
                    <a:cubicBezTo>
                      <a:pt x="93" y="0"/>
                      <a:pt x="92" y="0"/>
                      <a:pt x="92" y="0"/>
                    </a:cubicBezTo>
                    <a:cubicBezTo>
                      <a:pt x="87" y="23"/>
                      <a:pt x="73" y="34"/>
                      <a:pt x="38" y="58"/>
                    </a:cubicBezTo>
                    <a:cubicBezTo>
                      <a:pt x="0" y="83"/>
                      <a:pt x="2" y="127"/>
                      <a:pt x="11" y="154"/>
                    </a:cubicBezTo>
                    <a:cubicBezTo>
                      <a:pt x="23" y="160"/>
                      <a:pt x="36" y="164"/>
                      <a:pt x="51" y="164"/>
                    </a:cubicBezTo>
                    <a:cubicBezTo>
                      <a:pt x="54" y="164"/>
                      <a:pt x="57" y="164"/>
                      <a:pt x="60" y="163"/>
                    </a:cubicBezTo>
                    <a:cubicBezTo>
                      <a:pt x="32" y="122"/>
                      <a:pt x="34" y="90"/>
                      <a:pt x="61" y="5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36" name="Freeform 49"/>
              <p:cNvSpPr>
                <a:spLocks/>
              </p:cNvSpPr>
              <p:nvPr userDrawn="1"/>
            </p:nvSpPr>
            <p:spPr bwMode="auto">
              <a:xfrm>
                <a:off x="5880100" y="5659438"/>
                <a:ext cx="403225" cy="436562"/>
              </a:xfrm>
              <a:custGeom>
                <a:avLst/>
                <a:gdLst>
                  <a:gd name="T0" fmla="*/ 83 w 124"/>
                  <a:gd name="T1" fmla="*/ 41 h 133"/>
                  <a:gd name="T2" fmla="*/ 124 w 124"/>
                  <a:gd name="T3" fmla="*/ 0 h 133"/>
                  <a:gd name="T4" fmla="*/ 123 w 124"/>
                  <a:gd name="T5" fmla="*/ 0 h 133"/>
                  <a:gd name="T6" fmla="*/ 52 w 124"/>
                  <a:gd name="T7" fmla="*/ 32 h 133"/>
                  <a:gd name="T8" fmla="*/ 1 w 124"/>
                  <a:gd name="T9" fmla="*/ 64 h 133"/>
                  <a:gd name="T10" fmla="*/ 0 w 124"/>
                  <a:gd name="T11" fmla="*/ 79 h 133"/>
                  <a:gd name="T12" fmla="*/ 19 w 124"/>
                  <a:gd name="T13" fmla="*/ 133 h 133"/>
                  <a:gd name="T14" fmla="*/ 83 w 124"/>
                  <a:gd name="T15" fmla="*/ 41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4" h="133">
                    <a:moveTo>
                      <a:pt x="83" y="41"/>
                    </a:moveTo>
                    <a:cubicBezTo>
                      <a:pt x="108" y="30"/>
                      <a:pt x="120" y="13"/>
                      <a:pt x="124" y="0"/>
                    </a:cubicBezTo>
                    <a:cubicBezTo>
                      <a:pt x="123" y="0"/>
                      <a:pt x="123" y="0"/>
                      <a:pt x="123" y="0"/>
                    </a:cubicBezTo>
                    <a:cubicBezTo>
                      <a:pt x="112" y="23"/>
                      <a:pt x="90" y="27"/>
                      <a:pt x="52" y="32"/>
                    </a:cubicBezTo>
                    <a:cubicBezTo>
                      <a:pt x="29" y="35"/>
                      <a:pt x="12" y="48"/>
                      <a:pt x="1" y="64"/>
                    </a:cubicBezTo>
                    <a:cubicBezTo>
                      <a:pt x="0" y="69"/>
                      <a:pt x="0" y="74"/>
                      <a:pt x="0" y="79"/>
                    </a:cubicBezTo>
                    <a:cubicBezTo>
                      <a:pt x="0" y="99"/>
                      <a:pt x="7" y="118"/>
                      <a:pt x="19" y="133"/>
                    </a:cubicBezTo>
                    <a:cubicBezTo>
                      <a:pt x="18" y="68"/>
                      <a:pt x="52" y="54"/>
                      <a:pt x="83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</p:grpSp>
      </p:grpSp>
      <p:sp>
        <p:nvSpPr>
          <p:cNvPr id="4" name="Pladsholder til tekst 3"/>
          <p:cNvSpPr>
            <a:spLocks noGrp="1"/>
          </p:cNvSpPr>
          <p:nvPr>
            <p:ph type="body" sz="quarter" idx="12" hasCustomPrompt="1"/>
          </p:nvPr>
        </p:nvSpPr>
        <p:spPr>
          <a:xfrm>
            <a:off x="583406" y="2101809"/>
            <a:ext cx="4458495" cy="3600491"/>
          </a:xfrm>
        </p:spPr>
        <p:txBody>
          <a:bodyPr rtlCol="0"/>
          <a:lstStyle>
            <a:lvl1pPr marL="285750" indent="-285750">
              <a:buFontTx/>
              <a:buBlip>
                <a:blip r:embed="rId2"/>
              </a:buBlip>
              <a:defRPr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GB"/>
              <a:t>Insert text here</a:t>
            </a:r>
            <a:endParaRPr lang="da-DK" dirty="0"/>
          </a:p>
        </p:txBody>
      </p:sp>
      <p:grpSp>
        <p:nvGrpSpPr>
          <p:cNvPr id="2" name="Gruppe 1"/>
          <p:cNvGrpSpPr/>
          <p:nvPr userDrawn="1"/>
        </p:nvGrpSpPr>
        <p:grpSpPr>
          <a:xfrm>
            <a:off x="-3502" y="657225"/>
            <a:ext cx="405154" cy="1182460"/>
            <a:chOff x="-3502" y="657225"/>
            <a:chExt cx="405154" cy="1182460"/>
          </a:xfrm>
          <a:solidFill>
            <a:schemeClr val="bg1"/>
          </a:solidFill>
        </p:grpSpPr>
        <p:sp>
          <p:nvSpPr>
            <p:cNvPr id="56" name="Freeform 53"/>
            <p:cNvSpPr>
              <a:spLocks/>
            </p:cNvSpPr>
            <p:nvPr userDrawn="1"/>
          </p:nvSpPr>
          <p:spPr bwMode="auto">
            <a:xfrm>
              <a:off x="328321" y="1768187"/>
              <a:ext cx="73331" cy="71498"/>
            </a:xfrm>
            <a:custGeom>
              <a:avLst/>
              <a:gdLst>
                <a:gd name="T0" fmla="*/ 19 w 19"/>
                <a:gd name="T1" fmla="*/ 0 h 19"/>
                <a:gd name="T2" fmla="*/ 19 w 19"/>
                <a:gd name="T3" fmla="*/ 4 h 19"/>
                <a:gd name="T4" fmla="*/ 3 w 19"/>
                <a:gd name="T5" fmla="*/ 19 h 19"/>
                <a:gd name="T6" fmla="*/ 0 w 19"/>
                <a:gd name="T7" fmla="*/ 19 h 19"/>
                <a:gd name="T8" fmla="*/ 19 w 1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9" y="0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4" y="9"/>
                    <a:pt x="8" y="14"/>
                    <a:pt x="3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6" y="13"/>
                    <a:pt x="13" y="7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57" name="Freeform 54"/>
            <p:cNvSpPr>
              <a:spLocks/>
            </p:cNvSpPr>
            <p:nvPr userDrawn="1"/>
          </p:nvSpPr>
          <p:spPr bwMode="auto">
            <a:xfrm>
              <a:off x="236657" y="1685690"/>
              <a:ext cx="164995" cy="153995"/>
            </a:xfrm>
            <a:custGeom>
              <a:avLst/>
              <a:gdLst>
                <a:gd name="T0" fmla="*/ 43 w 43"/>
                <a:gd name="T1" fmla="*/ 0 h 41"/>
                <a:gd name="T2" fmla="*/ 43 w 43"/>
                <a:gd name="T3" fmla="*/ 4 h 41"/>
                <a:gd name="T4" fmla="*/ 7 w 43"/>
                <a:gd name="T5" fmla="*/ 38 h 41"/>
                <a:gd name="T6" fmla="*/ 3 w 43"/>
                <a:gd name="T7" fmla="*/ 41 h 41"/>
                <a:gd name="T8" fmla="*/ 0 w 43"/>
                <a:gd name="T9" fmla="*/ 41 h 41"/>
                <a:gd name="T10" fmla="*/ 42 w 43"/>
                <a:gd name="T11" fmla="*/ 1 h 41"/>
                <a:gd name="T12" fmla="*/ 43 w 43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1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31" y="14"/>
                    <a:pt x="19" y="26"/>
                    <a:pt x="7" y="38"/>
                  </a:cubicBezTo>
                  <a:cubicBezTo>
                    <a:pt x="6" y="39"/>
                    <a:pt x="5" y="40"/>
                    <a:pt x="3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4" y="28"/>
                    <a:pt x="27" y="14"/>
                    <a:pt x="42" y="1"/>
                  </a:cubicBezTo>
                  <a:cubicBezTo>
                    <a:pt x="42" y="1"/>
                    <a:pt x="43" y="1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58" name="Freeform 55"/>
            <p:cNvSpPr>
              <a:spLocks/>
            </p:cNvSpPr>
            <p:nvPr userDrawn="1"/>
          </p:nvSpPr>
          <p:spPr bwMode="auto">
            <a:xfrm>
              <a:off x="124827" y="1605026"/>
              <a:ext cx="276825" cy="234659"/>
            </a:xfrm>
            <a:custGeom>
              <a:avLst/>
              <a:gdLst>
                <a:gd name="T0" fmla="*/ 72 w 72"/>
                <a:gd name="T1" fmla="*/ 0 h 62"/>
                <a:gd name="T2" fmla="*/ 72 w 72"/>
                <a:gd name="T3" fmla="*/ 3 h 62"/>
                <a:gd name="T4" fmla="*/ 35 w 72"/>
                <a:gd name="T5" fmla="*/ 37 h 62"/>
                <a:gd name="T6" fmla="*/ 4 w 72"/>
                <a:gd name="T7" fmla="*/ 62 h 62"/>
                <a:gd name="T8" fmla="*/ 0 w 72"/>
                <a:gd name="T9" fmla="*/ 62 h 62"/>
                <a:gd name="T10" fmla="*/ 7 w 72"/>
                <a:gd name="T11" fmla="*/ 58 h 62"/>
                <a:gd name="T12" fmla="*/ 70 w 72"/>
                <a:gd name="T13" fmla="*/ 2 h 62"/>
                <a:gd name="T14" fmla="*/ 72 w 72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2">
                  <a:moveTo>
                    <a:pt x="72" y="0"/>
                  </a:moveTo>
                  <a:cubicBezTo>
                    <a:pt x="72" y="3"/>
                    <a:pt x="72" y="3"/>
                    <a:pt x="72" y="3"/>
                  </a:cubicBezTo>
                  <a:cubicBezTo>
                    <a:pt x="59" y="14"/>
                    <a:pt x="47" y="25"/>
                    <a:pt x="35" y="37"/>
                  </a:cubicBezTo>
                  <a:cubicBezTo>
                    <a:pt x="26" y="46"/>
                    <a:pt x="15" y="55"/>
                    <a:pt x="4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" y="61"/>
                    <a:pt x="5" y="59"/>
                    <a:pt x="7" y="58"/>
                  </a:cubicBezTo>
                  <a:cubicBezTo>
                    <a:pt x="30" y="41"/>
                    <a:pt x="48" y="20"/>
                    <a:pt x="70" y="2"/>
                  </a:cubicBezTo>
                  <a:cubicBezTo>
                    <a:pt x="70" y="1"/>
                    <a:pt x="71" y="1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59" name="Freeform 56"/>
            <p:cNvSpPr>
              <a:spLocks/>
            </p:cNvSpPr>
            <p:nvPr userDrawn="1"/>
          </p:nvSpPr>
          <p:spPr bwMode="auto">
            <a:xfrm>
              <a:off x="-3502" y="1526195"/>
              <a:ext cx="405154" cy="302490"/>
            </a:xfrm>
            <a:custGeom>
              <a:avLst/>
              <a:gdLst>
                <a:gd name="T0" fmla="*/ 105 w 105"/>
                <a:gd name="T1" fmla="*/ 0 h 80"/>
                <a:gd name="T2" fmla="*/ 105 w 105"/>
                <a:gd name="T3" fmla="*/ 3 h 80"/>
                <a:gd name="T4" fmla="*/ 67 w 105"/>
                <a:gd name="T5" fmla="*/ 37 h 80"/>
                <a:gd name="T6" fmla="*/ 0 w 105"/>
                <a:gd name="T7" fmla="*/ 80 h 80"/>
                <a:gd name="T8" fmla="*/ 0 w 105"/>
                <a:gd name="T9" fmla="*/ 77 h 80"/>
                <a:gd name="T10" fmla="*/ 39 w 105"/>
                <a:gd name="T11" fmla="*/ 57 h 80"/>
                <a:gd name="T12" fmla="*/ 102 w 105"/>
                <a:gd name="T13" fmla="*/ 3 h 80"/>
                <a:gd name="T14" fmla="*/ 105 w 105"/>
                <a:gd name="T1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80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4"/>
                    <a:pt x="80" y="25"/>
                    <a:pt x="67" y="37"/>
                  </a:cubicBezTo>
                  <a:cubicBezTo>
                    <a:pt x="48" y="55"/>
                    <a:pt x="25" y="70"/>
                    <a:pt x="0" y="8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4" y="72"/>
                    <a:pt x="27" y="65"/>
                    <a:pt x="39" y="57"/>
                  </a:cubicBezTo>
                  <a:cubicBezTo>
                    <a:pt x="62" y="41"/>
                    <a:pt x="81" y="21"/>
                    <a:pt x="102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0" name="Freeform 57"/>
            <p:cNvSpPr>
              <a:spLocks/>
            </p:cNvSpPr>
            <p:nvPr userDrawn="1"/>
          </p:nvSpPr>
          <p:spPr bwMode="auto">
            <a:xfrm>
              <a:off x="-3502" y="1454698"/>
              <a:ext cx="405154" cy="287824"/>
            </a:xfrm>
            <a:custGeom>
              <a:avLst/>
              <a:gdLst>
                <a:gd name="T0" fmla="*/ 105 w 105"/>
                <a:gd name="T1" fmla="*/ 0 h 76"/>
                <a:gd name="T2" fmla="*/ 105 w 105"/>
                <a:gd name="T3" fmla="*/ 2 h 76"/>
                <a:gd name="T4" fmla="*/ 67 w 105"/>
                <a:gd name="T5" fmla="*/ 35 h 76"/>
                <a:gd name="T6" fmla="*/ 0 w 105"/>
                <a:gd name="T7" fmla="*/ 76 h 76"/>
                <a:gd name="T8" fmla="*/ 0 w 105"/>
                <a:gd name="T9" fmla="*/ 74 h 76"/>
                <a:gd name="T10" fmla="*/ 39 w 105"/>
                <a:gd name="T11" fmla="*/ 54 h 76"/>
                <a:gd name="T12" fmla="*/ 101 w 105"/>
                <a:gd name="T13" fmla="*/ 2 h 76"/>
                <a:gd name="T14" fmla="*/ 105 w 105"/>
                <a:gd name="T1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6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3"/>
                    <a:pt x="79" y="24"/>
                    <a:pt x="67" y="35"/>
                  </a:cubicBezTo>
                  <a:cubicBezTo>
                    <a:pt x="48" y="52"/>
                    <a:pt x="25" y="67"/>
                    <a:pt x="0" y="76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4" y="69"/>
                    <a:pt x="27" y="62"/>
                    <a:pt x="39" y="54"/>
                  </a:cubicBezTo>
                  <a:cubicBezTo>
                    <a:pt x="62" y="39"/>
                    <a:pt x="80" y="19"/>
                    <a:pt x="101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1" name="Freeform 58"/>
            <p:cNvSpPr>
              <a:spLocks/>
            </p:cNvSpPr>
            <p:nvPr userDrawn="1"/>
          </p:nvSpPr>
          <p:spPr bwMode="auto">
            <a:xfrm>
              <a:off x="-3502" y="1379534"/>
              <a:ext cx="405154" cy="278657"/>
            </a:xfrm>
            <a:custGeom>
              <a:avLst/>
              <a:gdLst>
                <a:gd name="T0" fmla="*/ 105 w 105"/>
                <a:gd name="T1" fmla="*/ 0 h 74"/>
                <a:gd name="T2" fmla="*/ 105 w 105"/>
                <a:gd name="T3" fmla="*/ 3 h 74"/>
                <a:gd name="T4" fmla="*/ 67 w 105"/>
                <a:gd name="T5" fmla="*/ 34 h 74"/>
                <a:gd name="T6" fmla="*/ 0 w 105"/>
                <a:gd name="T7" fmla="*/ 74 h 74"/>
                <a:gd name="T8" fmla="*/ 0 w 105"/>
                <a:gd name="T9" fmla="*/ 72 h 74"/>
                <a:gd name="T10" fmla="*/ 39 w 105"/>
                <a:gd name="T11" fmla="*/ 52 h 74"/>
                <a:gd name="T12" fmla="*/ 101 w 105"/>
                <a:gd name="T13" fmla="*/ 3 h 74"/>
                <a:gd name="T14" fmla="*/ 105 w 10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3"/>
                    <a:pt x="79" y="24"/>
                    <a:pt x="67" y="34"/>
                  </a:cubicBezTo>
                  <a:cubicBezTo>
                    <a:pt x="47" y="51"/>
                    <a:pt x="25" y="65"/>
                    <a:pt x="0" y="74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4" y="67"/>
                    <a:pt x="27" y="60"/>
                    <a:pt x="39" y="52"/>
                  </a:cubicBezTo>
                  <a:cubicBezTo>
                    <a:pt x="62" y="38"/>
                    <a:pt x="80" y="19"/>
                    <a:pt x="101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2" name="Freeform 59"/>
            <p:cNvSpPr>
              <a:spLocks/>
            </p:cNvSpPr>
            <p:nvPr userDrawn="1"/>
          </p:nvSpPr>
          <p:spPr bwMode="auto">
            <a:xfrm>
              <a:off x="-3502" y="1311703"/>
              <a:ext cx="405154" cy="263991"/>
            </a:xfrm>
            <a:custGeom>
              <a:avLst/>
              <a:gdLst>
                <a:gd name="T0" fmla="*/ 105 w 105"/>
                <a:gd name="T1" fmla="*/ 0 h 70"/>
                <a:gd name="T2" fmla="*/ 105 w 105"/>
                <a:gd name="T3" fmla="*/ 2 h 70"/>
                <a:gd name="T4" fmla="*/ 67 w 105"/>
                <a:gd name="T5" fmla="*/ 32 h 70"/>
                <a:gd name="T6" fmla="*/ 0 w 105"/>
                <a:gd name="T7" fmla="*/ 70 h 70"/>
                <a:gd name="T8" fmla="*/ 0 w 105"/>
                <a:gd name="T9" fmla="*/ 68 h 70"/>
                <a:gd name="T10" fmla="*/ 40 w 105"/>
                <a:gd name="T11" fmla="*/ 50 h 70"/>
                <a:gd name="T12" fmla="*/ 102 w 105"/>
                <a:gd name="T13" fmla="*/ 2 h 70"/>
                <a:gd name="T14" fmla="*/ 105 w 105"/>
                <a:gd name="T1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2"/>
                    <a:pt x="80" y="22"/>
                    <a:pt x="67" y="32"/>
                  </a:cubicBezTo>
                  <a:cubicBezTo>
                    <a:pt x="48" y="49"/>
                    <a:pt x="25" y="62"/>
                    <a:pt x="0" y="7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4" y="63"/>
                    <a:pt x="27" y="57"/>
                    <a:pt x="40" y="50"/>
                  </a:cubicBezTo>
                  <a:cubicBezTo>
                    <a:pt x="62" y="36"/>
                    <a:pt x="81" y="18"/>
                    <a:pt x="102" y="2"/>
                  </a:cubicBezTo>
                  <a:cubicBezTo>
                    <a:pt x="103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3" name="Freeform 60"/>
            <p:cNvSpPr>
              <a:spLocks/>
            </p:cNvSpPr>
            <p:nvPr userDrawn="1"/>
          </p:nvSpPr>
          <p:spPr bwMode="auto">
            <a:xfrm>
              <a:off x="-3502" y="1243872"/>
              <a:ext cx="405154" cy="252991"/>
            </a:xfrm>
            <a:custGeom>
              <a:avLst/>
              <a:gdLst>
                <a:gd name="T0" fmla="*/ 105 w 105"/>
                <a:gd name="T1" fmla="*/ 0 h 67"/>
                <a:gd name="T2" fmla="*/ 105 w 105"/>
                <a:gd name="T3" fmla="*/ 2 h 67"/>
                <a:gd name="T4" fmla="*/ 68 w 105"/>
                <a:gd name="T5" fmla="*/ 31 h 67"/>
                <a:gd name="T6" fmla="*/ 0 w 105"/>
                <a:gd name="T7" fmla="*/ 67 h 67"/>
                <a:gd name="T8" fmla="*/ 0 w 105"/>
                <a:gd name="T9" fmla="*/ 65 h 67"/>
                <a:gd name="T10" fmla="*/ 41 w 105"/>
                <a:gd name="T11" fmla="*/ 47 h 67"/>
                <a:gd name="T12" fmla="*/ 102 w 105"/>
                <a:gd name="T13" fmla="*/ 2 h 67"/>
                <a:gd name="T14" fmla="*/ 105 w 105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7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1"/>
                    <a:pt x="80" y="21"/>
                    <a:pt x="68" y="31"/>
                  </a:cubicBezTo>
                  <a:cubicBezTo>
                    <a:pt x="48" y="47"/>
                    <a:pt x="25" y="60"/>
                    <a:pt x="0" y="6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4" y="61"/>
                    <a:pt x="28" y="55"/>
                    <a:pt x="41" y="47"/>
                  </a:cubicBezTo>
                  <a:cubicBezTo>
                    <a:pt x="63" y="34"/>
                    <a:pt x="81" y="17"/>
                    <a:pt x="102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4" name="Freeform 61"/>
            <p:cNvSpPr>
              <a:spLocks/>
            </p:cNvSpPr>
            <p:nvPr userDrawn="1"/>
          </p:nvSpPr>
          <p:spPr bwMode="auto">
            <a:xfrm>
              <a:off x="-3502" y="1174207"/>
              <a:ext cx="405154" cy="245658"/>
            </a:xfrm>
            <a:custGeom>
              <a:avLst/>
              <a:gdLst>
                <a:gd name="T0" fmla="*/ 105 w 105"/>
                <a:gd name="T1" fmla="*/ 0 h 65"/>
                <a:gd name="T2" fmla="*/ 105 w 105"/>
                <a:gd name="T3" fmla="*/ 3 h 65"/>
                <a:gd name="T4" fmla="*/ 69 w 105"/>
                <a:gd name="T5" fmla="*/ 29 h 65"/>
                <a:gd name="T6" fmla="*/ 0 w 105"/>
                <a:gd name="T7" fmla="*/ 65 h 65"/>
                <a:gd name="T8" fmla="*/ 0 w 105"/>
                <a:gd name="T9" fmla="*/ 62 h 65"/>
                <a:gd name="T10" fmla="*/ 42 w 105"/>
                <a:gd name="T11" fmla="*/ 45 h 65"/>
                <a:gd name="T12" fmla="*/ 103 w 105"/>
                <a:gd name="T13" fmla="*/ 2 h 65"/>
                <a:gd name="T14" fmla="*/ 105 w 105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5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1" y="20"/>
                    <a:pt x="69" y="29"/>
                  </a:cubicBezTo>
                  <a:cubicBezTo>
                    <a:pt x="49" y="45"/>
                    <a:pt x="25" y="58"/>
                    <a:pt x="0" y="6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5" y="58"/>
                    <a:pt x="29" y="53"/>
                    <a:pt x="42" y="45"/>
                  </a:cubicBezTo>
                  <a:cubicBezTo>
                    <a:pt x="64" y="33"/>
                    <a:pt x="82" y="16"/>
                    <a:pt x="103" y="2"/>
                  </a:cubicBezTo>
                  <a:cubicBezTo>
                    <a:pt x="104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5" name="Freeform 62"/>
            <p:cNvSpPr>
              <a:spLocks/>
            </p:cNvSpPr>
            <p:nvPr userDrawn="1"/>
          </p:nvSpPr>
          <p:spPr bwMode="auto">
            <a:xfrm>
              <a:off x="-3502" y="1110043"/>
              <a:ext cx="405154" cy="230992"/>
            </a:xfrm>
            <a:custGeom>
              <a:avLst/>
              <a:gdLst>
                <a:gd name="T0" fmla="*/ 105 w 105"/>
                <a:gd name="T1" fmla="*/ 0 h 61"/>
                <a:gd name="T2" fmla="*/ 105 w 105"/>
                <a:gd name="T3" fmla="*/ 3 h 61"/>
                <a:gd name="T4" fmla="*/ 71 w 105"/>
                <a:gd name="T5" fmla="*/ 27 h 61"/>
                <a:gd name="T6" fmla="*/ 0 w 105"/>
                <a:gd name="T7" fmla="*/ 61 h 61"/>
                <a:gd name="T8" fmla="*/ 0 w 105"/>
                <a:gd name="T9" fmla="*/ 59 h 61"/>
                <a:gd name="T10" fmla="*/ 44 w 105"/>
                <a:gd name="T11" fmla="*/ 42 h 61"/>
                <a:gd name="T12" fmla="*/ 104 w 105"/>
                <a:gd name="T13" fmla="*/ 1 h 61"/>
                <a:gd name="T14" fmla="*/ 105 w 105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1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2" y="19"/>
                    <a:pt x="71" y="27"/>
                  </a:cubicBezTo>
                  <a:cubicBezTo>
                    <a:pt x="50" y="43"/>
                    <a:pt x="25" y="55"/>
                    <a:pt x="0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5" y="55"/>
                    <a:pt x="30" y="50"/>
                    <a:pt x="44" y="42"/>
                  </a:cubicBezTo>
                  <a:cubicBezTo>
                    <a:pt x="65" y="31"/>
                    <a:pt x="84" y="15"/>
                    <a:pt x="104" y="1"/>
                  </a:cubicBezTo>
                  <a:cubicBezTo>
                    <a:pt x="104" y="1"/>
                    <a:pt x="105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6" name="Freeform 63"/>
            <p:cNvSpPr>
              <a:spLocks/>
            </p:cNvSpPr>
            <p:nvPr userDrawn="1"/>
          </p:nvSpPr>
          <p:spPr bwMode="auto">
            <a:xfrm>
              <a:off x="-3502" y="1049545"/>
              <a:ext cx="405154" cy="219992"/>
            </a:xfrm>
            <a:custGeom>
              <a:avLst/>
              <a:gdLst>
                <a:gd name="T0" fmla="*/ 105 w 105"/>
                <a:gd name="T1" fmla="*/ 0 h 58"/>
                <a:gd name="T2" fmla="*/ 105 w 105"/>
                <a:gd name="T3" fmla="*/ 2 h 58"/>
                <a:gd name="T4" fmla="*/ 72 w 105"/>
                <a:gd name="T5" fmla="*/ 25 h 58"/>
                <a:gd name="T6" fmla="*/ 0 w 105"/>
                <a:gd name="T7" fmla="*/ 58 h 58"/>
                <a:gd name="T8" fmla="*/ 0 w 105"/>
                <a:gd name="T9" fmla="*/ 55 h 58"/>
                <a:gd name="T10" fmla="*/ 46 w 105"/>
                <a:gd name="T11" fmla="*/ 39 h 58"/>
                <a:gd name="T12" fmla="*/ 105 w 105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8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4" y="10"/>
                    <a:pt x="83" y="17"/>
                    <a:pt x="72" y="25"/>
                  </a:cubicBezTo>
                  <a:cubicBezTo>
                    <a:pt x="51" y="41"/>
                    <a:pt x="26" y="52"/>
                    <a:pt x="0" y="58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6" y="52"/>
                    <a:pt x="31" y="47"/>
                    <a:pt x="46" y="39"/>
                  </a:cubicBezTo>
                  <a:cubicBezTo>
                    <a:pt x="67" y="28"/>
                    <a:pt x="85" y="13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7" name="Freeform 64"/>
            <p:cNvSpPr>
              <a:spLocks/>
            </p:cNvSpPr>
            <p:nvPr userDrawn="1"/>
          </p:nvSpPr>
          <p:spPr bwMode="auto">
            <a:xfrm>
              <a:off x="-3502" y="989048"/>
              <a:ext cx="405154" cy="205326"/>
            </a:xfrm>
            <a:custGeom>
              <a:avLst/>
              <a:gdLst>
                <a:gd name="T0" fmla="*/ 105 w 105"/>
                <a:gd name="T1" fmla="*/ 0 h 54"/>
                <a:gd name="T2" fmla="*/ 105 w 105"/>
                <a:gd name="T3" fmla="*/ 2 h 54"/>
                <a:gd name="T4" fmla="*/ 74 w 105"/>
                <a:gd name="T5" fmla="*/ 23 h 54"/>
                <a:gd name="T6" fmla="*/ 0 w 105"/>
                <a:gd name="T7" fmla="*/ 54 h 54"/>
                <a:gd name="T8" fmla="*/ 0 w 105"/>
                <a:gd name="T9" fmla="*/ 52 h 54"/>
                <a:gd name="T10" fmla="*/ 48 w 105"/>
                <a:gd name="T11" fmla="*/ 36 h 54"/>
                <a:gd name="T12" fmla="*/ 105 w 105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4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9"/>
                    <a:pt x="84" y="16"/>
                    <a:pt x="74" y="23"/>
                  </a:cubicBezTo>
                  <a:cubicBezTo>
                    <a:pt x="52" y="38"/>
                    <a:pt x="27" y="49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7" y="49"/>
                    <a:pt x="33" y="44"/>
                    <a:pt x="48" y="36"/>
                  </a:cubicBezTo>
                  <a:cubicBezTo>
                    <a:pt x="68" y="26"/>
                    <a:pt x="86" y="12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8" name="Freeform 65"/>
            <p:cNvSpPr>
              <a:spLocks/>
            </p:cNvSpPr>
            <p:nvPr userDrawn="1"/>
          </p:nvSpPr>
          <p:spPr bwMode="auto">
            <a:xfrm>
              <a:off x="-3502" y="934049"/>
              <a:ext cx="405154" cy="188827"/>
            </a:xfrm>
            <a:custGeom>
              <a:avLst/>
              <a:gdLst>
                <a:gd name="T0" fmla="*/ 105 w 105"/>
                <a:gd name="T1" fmla="*/ 0 h 50"/>
                <a:gd name="T2" fmla="*/ 105 w 105"/>
                <a:gd name="T3" fmla="*/ 2 h 50"/>
                <a:gd name="T4" fmla="*/ 76 w 105"/>
                <a:gd name="T5" fmla="*/ 20 h 50"/>
                <a:gd name="T6" fmla="*/ 0 w 105"/>
                <a:gd name="T7" fmla="*/ 50 h 50"/>
                <a:gd name="T8" fmla="*/ 0 w 105"/>
                <a:gd name="T9" fmla="*/ 48 h 50"/>
                <a:gd name="T10" fmla="*/ 51 w 105"/>
                <a:gd name="T11" fmla="*/ 33 h 50"/>
                <a:gd name="T12" fmla="*/ 105 w 105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8"/>
                    <a:pt x="86" y="14"/>
                    <a:pt x="76" y="20"/>
                  </a:cubicBezTo>
                  <a:cubicBezTo>
                    <a:pt x="54" y="36"/>
                    <a:pt x="27" y="46"/>
                    <a:pt x="0" y="5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7" y="45"/>
                    <a:pt x="35" y="41"/>
                    <a:pt x="51" y="33"/>
                  </a:cubicBezTo>
                  <a:cubicBezTo>
                    <a:pt x="70" y="24"/>
                    <a:pt x="87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9" name="Freeform 66"/>
            <p:cNvSpPr>
              <a:spLocks/>
            </p:cNvSpPr>
            <p:nvPr userDrawn="1"/>
          </p:nvSpPr>
          <p:spPr bwMode="auto">
            <a:xfrm>
              <a:off x="-3502" y="873551"/>
              <a:ext cx="405154" cy="175994"/>
            </a:xfrm>
            <a:custGeom>
              <a:avLst/>
              <a:gdLst>
                <a:gd name="T0" fmla="*/ 105 w 105"/>
                <a:gd name="T1" fmla="*/ 0 h 47"/>
                <a:gd name="T2" fmla="*/ 105 w 105"/>
                <a:gd name="T3" fmla="*/ 3 h 47"/>
                <a:gd name="T4" fmla="*/ 79 w 105"/>
                <a:gd name="T5" fmla="*/ 19 h 47"/>
                <a:gd name="T6" fmla="*/ 0 w 105"/>
                <a:gd name="T7" fmla="*/ 47 h 47"/>
                <a:gd name="T8" fmla="*/ 0 w 105"/>
                <a:gd name="T9" fmla="*/ 45 h 47"/>
                <a:gd name="T10" fmla="*/ 53 w 105"/>
                <a:gd name="T11" fmla="*/ 31 h 47"/>
                <a:gd name="T12" fmla="*/ 105 w 105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7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6" y="8"/>
                    <a:pt x="88" y="13"/>
                    <a:pt x="79" y="19"/>
                  </a:cubicBezTo>
                  <a:cubicBezTo>
                    <a:pt x="55" y="34"/>
                    <a:pt x="28" y="44"/>
                    <a:pt x="0" y="4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8" y="43"/>
                    <a:pt x="36" y="39"/>
                    <a:pt x="53" y="31"/>
                  </a:cubicBezTo>
                  <a:cubicBezTo>
                    <a:pt x="72" y="23"/>
                    <a:pt x="88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0" name="Freeform 67"/>
            <p:cNvSpPr>
              <a:spLocks/>
            </p:cNvSpPr>
            <p:nvPr userDrawn="1"/>
          </p:nvSpPr>
          <p:spPr bwMode="auto">
            <a:xfrm>
              <a:off x="-3502" y="820387"/>
              <a:ext cx="405154" cy="161328"/>
            </a:xfrm>
            <a:custGeom>
              <a:avLst/>
              <a:gdLst>
                <a:gd name="T0" fmla="*/ 105 w 105"/>
                <a:gd name="T1" fmla="*/ 0 h 43"/>
                <a:gd name="T2" fmla="*/ 105 w 105"/>
                <a:gd name="T3" fmla="*/ 2 h 43"/>
                <a:gd name="T4" fmla="*/ 82 w 105"/>
                <a:gd name="T5" fmla="*/ 16 h 43"/>
                <a:gd name="T6" fmla="*/ 0 w 105"/>
                <a:gd name="T7" fmla="*/ 43 h 43"/>
                <a:gd name="T8" fmla="*/ 0 w 105"/>
                <a:gd name="T9" fmla="*/ 40 h 43"/>
                <a:gd name="T10" fmla="*/ 56 w 105"/>
                <a:gd name="T11" fmla="*/ 27 h 43"/>
                <a:gd name="T12" fmla="*/ 105 w 105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7" y="6"/>
                    <a:pt x="89" y="11"/>
                    <a:pt x="82" y="16"/>
                  </a:cubicBezTo>
                  <a:cubicBezTo>
                    <a:pt x="57" y="31"/>
                    <a:pt x="29" y="41"/>
                    <a:pt x="0" y="4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9" y="39"/>
                    <a:pt x="38" y="35"/>
                    <a:pt x="56" y="27"/>
                  </a:cubicBezTo>
                  <a:cubicBezTo>
                    <a:pt x="74" y="20"/>
                    <a:pt x="89" y="9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1" name="Freeform 68"/>
            <p:cNvSpPr>
              <a:spLocks/>
            </p:cNvSpPr>
            <p:nvPr userDrawn="1"/>
          </p:nvSpPr>
          <p:spPr bwMode="auto">
            <a:xfrm>
              <a:off x="-3502" y="767221"/>
              <a:ext cx="405154" cy="146662"/>
            </a:xfrm>
            <a:custGeom>
              <a:avLst/>
              <a:gdLst>
                <a:gd name="T0" fmla="*/ 105 w 105"/>
                <a:gd name="T1" fmla="*/ 0 h 39"/>
                <a:gd name="T2" fmla="*/ 105 w 105"/>
                <a:gd name="T3" fmla="*/ 2 h 39"/>
                <a:gd name="T4" fmla="*/ 85 w 105"/>
                <a:gd name="T5" fmla="*/ 13 h 39"/>
                <a:gd name="T6" fmla="*/ 0 w 105"/>
                <a:gd name="T7" fmla="*/ 39 h 39"/>
                <a:gd name="T8" fmla="*/ 0 w 105"/>
                <a:gd name="T9" fmla="*/ 36 h 39"/>
                <a:gd name="T10" fmla="*/ 60 w 105"/>
                <a:gd name="T11" fmla="*/ 24 h 39"/>
                <a:gd name="T12" fmla="*/ 105 w 105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9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8" y="5"/>
                    <a:pt x="91" y="9"/>
                    <a:pt x="85" y="13"/>
                  </a:cubicBezTo>
                  <a:cubicBezTo>
                    <a:pt x="59" y="29"/>
                    <a:pt x="30" y="38"/>
                    <a:pt x="0" y="3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0" y="36"/>
                    <a:pt x="41" y="32"/>
                    <a:pt x="60" y="24"/>
                  </a:cubicBezTo>
                  <a:cubicBezTo>
                    <a:pt x="76" y="17"/>
                    <a:pt x="90" y="8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2" name="Freeform 69"/>
            <p:cNvSpPr>
              <a:spLocks/>
            </p:cNvSpPr>
            <p:nvPr userDrawn="1"/>
          </p:nvSpPr>
          <p:spPr bwMode="auto">
            <a:xfrm>
              <a:off x="-3502" y="714057"/>
              <a:ext cx="405154" cy="131995"/>
            </a:xfrm>
            <a:custGeom>
              <a:avLst/>
              <a:gdLst>
                <a:gd name="T0" fmla="*/ 105 w 105"/>
                <a:gd name="T1" fmla="*/ 0 h 35"/>
                <a:gd name="T2" fmla="*/ 105 w 105"/>
                <a:gd name="T3" fmla="*/ 2 h 35"/>
                <a:gd name="T4" fmla="*/ 88 w 105"/>
                <a:gd name="T5" fmla="*/ 11 h 35"/>
                <a:gd name="T6" fmla="*/ 0 w 105"/>
                <a:gd name="T7" fmla="*/ 34 h 35"/>
                <a:gd name="T8" fmla="*/ 0 w 105"/>
                <a:gd name="T9" fmla="*/ 32 h 35"/>
                <a:gd name="T10" fmla="*/ 63 w 105"/>
                <a:gd name="T11" fmla="*/ 21 h 35"/>
                <a:gd name="T12" fmla="*/ 105 w 105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5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9" y="5"/>
                    <a:pt x="93" y="8"/>
                    <a:pt x="88" y="11"/>
                  </a:cubicBezTo>
                  <a:cubicBezTo>
                    <a:pt x="61" y="27"/>
                    <a:pt x="31" y="35"/>
                    <a:pt x="0" y="3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1" y="33"/>
                    <a:pt x="43" y="29"/>
                    <a:pt x="63" y="21"/>
                  </a:cubicBezTo>
                  <a:cubicBezTo>
                    <a:pt x="78" y="16"/>
                    <a:pt x="91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3" name="Freeform 70"/>
            <p:cNvSpPr>
              <a:spLocks/>
            </p:cNvSpPr>
            <p:nvPr userDrawn="1"/>
          </p:nvSpPr>
          <p:spPr bwMode="auto">
            <a:xfrm>
              <a:off x="-3502" y="660892"/>
              <a:ext cx="405154" cy="124662"/>
            </a:xfrm>
            <a:custGeom>
              <a:avLst/>
              <a:gdLst>
                <a:gd name="T0" fmla="*/ 105 w 105"/>
                <a:gd name="T1" fmla="*/ 0 h 33"/>
                <a:gd name="T2" fmla="*/ 105 w 105"/>
                <a:gd name="T3" fmla="*/ 2 h 33"/>
                <a:gd name="T4" fmla="*/ 91 w 105"/>
                <a:gd name="T5" fmla="*/ 10 h 33"/>
                <a:gd name="T6" fmla="*/ 0 w 105"/>
                <a:gd name="T7" fmla="*/ 30 h 33"/>
                <a:gd name="T8" fmla="*/ 0 w 105"/>
                <a:gd name="T9" fmla="*/ 28 h 33"/>
                <a:gd name="T10" fmla="*/ 3 w 105"/>
                <a:gd name="T11" fmla="*/ 28 h 33"/>
                <a:gd name="T12" fmla="*/ 67 w 105"/>
                <a:gd name="T13" fmla="*/ 19 h 33"/>
                <a:gd name="T14" fmla="*/ 105 w 105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3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100" y="4"/>
                    <a:pt x="96" y="7"/>
                    <a:pt x="91" y="10"/>
                  </a:cubicBezTo>
                  <a:cubicBezTo>
                    <a:pt x="64" y="25"/>
                    <a:pt x="31" y="33"/>
                    <a:pt x="0" y="3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28"/>
                    <a:pt x="2" y="28"/>
                    <a:pt x="3" y="28"/>
                  </a:cubicBezTo>
                  <a:cubicBezTo>
                    <a:pt x="25" y="29"/>
                    <a:pt x="47" y="27"/>
                    <a:pt x="67" y="19"/>
                  </a:cubicBezTo>
                  <a:cubicBezTo>
                    <a:pt x="80" y="14"/>
                    <a:pt x="93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4" name="Freeform 71"/>
            <p:cNvSpPr>
              <a:spLocks/>
            </p:cNvSpPr>
            <p:nvPr userDrawn="1"/>
          </p:nvSpPr>
          <p:spPr bwMode="auto">
            <a:xfrm>
              <a:off x="-3502" y="657225"/>
              <a:ext cx="328157" cy="64165"/>
            </a:xfrm>
            <a:custGeom>
              <a:avLst/>
              <a:gdLst>
                <a:gd name="T0" fmla="*/ 85 w 85"/>
                <a:gd name="T1" fmla="*/ 0 h 17"/>
                <a:gd name="T2" fmla="*/ 0 w 85"/>
                <a:gd name="T3" fmla="*/ 14 h 17"/>
                <a:gd name="T4" fmla="*/ 0 w 85"/>
                <a:gd name="T5" fmla="*/ 11 h 17"/>
                <a:gd name="T6" fmla="*/ 8 w 85"/>
                <a:gd name="T7" fmla="*/ 12 h 17"/>
                <a:gd name="T8" fmla="*/ 71 w 85"/>
                <a:gd name="T9" fmla="*/ 4 h 17"/>
                <a:gd name="T10" fmla="*/ 80 w 85"/>
                <a:gd name="T11" fmla="*/ 0 h 17"/>
                <a:gd name="T12" fmla="*/ 85 w 85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7">
                  <a:moveTo>
                    <a:pt x="85" y="0"/>
                  </a:moveTo>
                  <a:cubicBezTo>
                    <a:pt x="58" y="12"/>
                    <a:pt x="29" y="17"/>
                    <a:pt x="0" y="1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2"/>
                    <a:pt x="5" y="12"/>
                    <a:pt x="8" y="12"/>
                  </a:cubicBezTo>
                  <a:cubicBezTo>
                    <a:pt x="29" y="13"/>
                    <a:pt x="51" y="11"/>
                    <a:pt x="71" y="4"/>
                  </a:cubicBezTo>
                  <a:cubicBezTo>
                    <a:pt x="74" y="3"/>
                    <a:pt x="77" y="1"/>
                    <a:pt x="80" y="0"/>
                  </a:cubicBezTo>
                  <a:lnTo>
                    <a:pt x="8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</p:grpSp>
      <p:sp>
        <p:nvSpPr>
          <p:cNvPr id="7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5270500" y="0"/>
            <a:ext cx="6921500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59317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87375" y="458583"/>
            <a:ext cx="9753600" cy="1386092"/>
          </a:xfrm>
          <a:prstGeom prst="rect">
            <a:avLst/>
          </a:prstGeom>
          <a:effectLst/>
        </p:spPr>
        <p:txBody>
          <a:bodyPr vert="horz" lIns="0" tIns="192024" rIns="0" bIns="0" rtlCol="0" anchor="t" anchorCtr="0">
            <a:noAutofit/>
          </a:bodyPr>
          <a:lstStyle/>
          <a:p>
            <a:pPr rtl="0"/>
            <a:r>
              <a:rPr lang="en-GB"/>
              <a:t>YOUR TITLE HERE</a:t>
            </a:r>
            <a:endParaRPr lang="en-US" dirty="0"/>
          </a:p>
        </p:txBody>
      </p:sp>
      <p:sp>
        <p:nvSpPr>
          <p:cNvPr id="6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339887" y="593223"/>
            <a:ext cx="57146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1000" b="1" i="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</a:lstStyle>
          <a:p>
            <a:pPr rtl="0"/>
            <a:fld id="{D8D877B3-D348-4611-9BDB-C5374591D951}" type="slidenum">
              <a:rPr lang="en-US" smtClean="0"/>
              <a:pPr rtl="0"/>
              <a:t>‹Nº›</a:t>
            </a:fld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idx="1"/>
          </p:nvPr>
        </p:nvSpPr>
        <p:spPr>
          <a:xfrm>
            <a:off x="589650" y="2032831"/>
            <a:ext cx="9753600" cy="311044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4" rtl="0"/>
            <a:r>
              <a:rPr lang="en-GB"/>
              <a:t>Fourth level</a:t>
            </a:r>
            <a:endParaRPr lang="en-US" dirty="0"/>
          </a:p>
        </p:txBody>
      </p:sp>
      <p:grpSp>
        <p:nvGrpSpPr>
          <p:cNvPr id="81" name="Gruppe 80"/>
          <p:cNvGrpSpPr/>
          <p:nvPr userDrawn="1"/>
        </p:nvGrpSpPr>
        <p:grpSpPr>
          <a:xfrm>
            <a:off x="-3502" y="657225"/>
            <a:ext cx="405154" cy="1182460"/>
            <a:chOff x="320675" y="2816225"/>
            <a:chExt cx="350838" cy="1023938"/>
          </a:xfrm>
          <a:solidFill>
            <a:schemeClr val="tx1"/>
          </a:solidFill>
        </p:grpSpPr>
        <p:sp>
          <p:nvSpPr>
            <p:cNvPr id="62" name="Freeform 53"/>
            <p:cNvSpPr>
              <a:spLocks/>
            </p:cNvSpPr>
            <p:nvPr userDrawn="1"/>
          </p:nvSpPr>
          <p:spPr bwMode="auto">
            <a:xfrm>
              <a:off x="608013" y="3778250"/>
              <a:ext cx="63500" cy="61913"/>
            </a:xfrm>
            <a:custGeom>
              <a:avLst/>
              <a:gdLst>
                <a:gd name="T0" fmla="*/ 19 w 19"/>
                <a:gd name="T1" fmla="*/ 0 h 19"/>
                <a:gd name="T2" fmla="*/ 19 w 19"/>
                <a:gd name="T3" fmla="*/ 4 h 19"/>
                <a:gd name="T4" fmla="*/ 3 w 19"/>
                <a:gd name="T5" fmla="*/ 19 h 19"/>
                <a:gd name="T6" fmla="*/ 0 w 19"/>
                <a:gd name="T7" fmla="*/ 19 h 19"/>
                <a:gd name="T8" fmla="*/ 19 w 1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9" y="0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4" y="9"/>
                    <a:pt x="8" y="14"/>
                    <a:pt x="3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6" y="13"/>
                    <a:pt x="13" y="7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63" name="Freeform 54"/>
            <p:cNvSpPr>
              <a:spLocks/>
            </p:cNvSpPr>
            <p:nvPr userDrawn="1"/>
          </p:nvSpPr>
          <p:spPr bwMode="auto">
            <a:xfrm>
              <a:off x="528638" y="3706813"/>
              <a:ext cx="142875" cy="133350"/>
            </a:xfrm>
            <a:custGeom>
              <a:avLst/>
              <a:gdLst>
                <a:gd name="T0" fmla="*/ 43 w 43"/>
                <a:gd name="T1" fmla="*/ 0 h 41"/>
                <a:gd name="T2" fmla="*/ 43 w 43"/>
                <a:gd name="T3" fmla="*/ 4 h 41"/>
                <a:gd name="T4" fmla="*/ 7 w 43"/>
                <a:gd name="T5" fmla="*/ 38 h 41"/>
                <a:gd name="T6" fmla="*/ 3 w 43"/>
                <a:gd name="T7" fmla="*/ 41 h 41"/>
                <a:gd name="T8" fmla="*/ 0 w 43"/>
                <a:gd name="T9" fmla="*/ 41 h 41"/>
                <a:gd name="T10" fmla="*/ 42 w 43"/>
                <a:gd name="T11" fmla="*/ 1 h 41"/>
                <a:gd name="T12" fmla="*/ 43 w 43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1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31" y="14"/>
                    <a:pt x="19" y="26"/>
                    <a:pt x="7" y="38"/>
                  </a:cubicBezTo>
                  <a:cubicBezTo>
                    <a:pt x="6" y="39"/>
                    <a:pt x="5" y="40"/>
                    <a:pt x="3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4" y="28"/>
                    <a:pt x="27" y="14"/>
                    <a:pt x="42" y="1"/>
                  </a:cubicBezTo>
                  <a:cubicBezTo>
                    <a:pt x="42" y="1"/>
                    <a:pt x="43" y="1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64" name="Freeform 55"/>
            <p:cNvSpPr>
              <a:spLocks/>
            </p:cNvSpPr>
            <p:nvPr userDrawn="1"/>
          </p:nvSpPr>
          <p:spPr bwMode="auto">
            <a:xfrm>
              <a:off x="431800" y="3636963"/>
              <a:ext cx="239713" cy="203200"/>
            </a:xfrm>
            <a:custGeom>
              <a:avLst/>
              <a:gdLst>
                <a:gd name="T0" fmla="*/ 72 w 72"/>
                <a:gd name="T1" fmla="*/ 0 h 62"/>
                <a:gd name="T2" fmla="*/ 72 w 72"/>
                <a:gd name="T3" fmla="*/ 3 h 62"/>
                <a:gd name="T4" fmla="*/ 35 w 72"/>
                <a:gd name="T5" fmla="*/ 37 h 62"/>
                <a:gd name="T6" fmla="*/ 4 w 72"/>
                <a:gd name="T7" fmla="*/ 62 h 62"/>
                <a:gd name="T8" fmla="*/ 0 w 72"/>
                <a:gd name="T9" fmla="*/ 62 h 62"/>
                <a:gd name="T10" fmla="*/ 7 w 72"/>
                <a:gd name="T11" fmla="*/ 58 h 62"/>
                <a:gd name="T12" fmla="*/ 70 w 72"/>
                <a:gd name="T13" fmla="*/ 2 h 62"/>
                <a:gd name="T14" fmla="*/ 72 w 72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2">
                  <a:moveTo>
                    <a:pt x="72" y="0"/>
                  </a:moveTo>
                  <a:cubicBezTo>
                    <a:pt x="72" y="3"/>
                    <a:pt x="72" y="3"/>
                    <a:pt x="72" y="3"/>
                  </a:cubicBezTo>
                  <a:cubicBezTo>
                    <a:pt x="59" y="14"/>
                    <a:pt x="47" y="25"/>
                    <a:pt x="35" y="37"/>
                  </a:cubicBezTo>
                  <a:cubicBezTo>
                    <a:pt x="26" y="46"/>
                    <a:pt x="15" y="55"/>
                    <a:pt x="4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" y="61"/>
                    <a:pt x="5" y="59"/>
                    <a:pt x="7" y="58"/>
                  </a:cubicBezTo>
                  <a:cubicBezTo>
                    <a:pt x="30" y="41"/>
                    <a:pt x="48" y="20"/>
                    <a:pt x="70" y="2"/>
                  </a:cubicBezTo>
                  <a:cubicBezTo>
                    <a:pt x="70" y="1"/>
                    <a:pt x="71" y="1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65" name="Freeform 56"/>
            <p:cNvSpPr>
              <a:spLocks/>
            </p:cNvSpPr>
            <p:nvPr userDrawn="1"/>
          </p:nvSpPr>
          <p:spPr bwMode="auto">
            <a:xfrm>
              <a:off x="320675" y="3568700"/>
              <a:ext cx="350838" cy="261938"/>
            </a:xfrm>
            <a:custGeom>
              <a:avLst/>
              <a:gdLst>
                <a:gd name="T0" fmla="*/ 105 w 105"/>
                <a:gd name="T1" fmla="*/ 0 h 80"/>
                <a:gd name="T2" fmla="*/ 105 w 105"/>
                <a:gd name="T3" fmla="*/ 3 h 80"/>
                <a:gd name="T4" fmla="*/ 67 w 105"/>
                <a:gd name="T5" fmla="*/ 37 h 80"/>
                <a:gd name="T6" fmla="*/ 0 w 105"/>
                <a:gd name="T7" fmla="*/ 80 h 80"/>
                <a:gd name="T8" fmla="*/ 0 w 105"/>
                <a:gd name="T9" fmla="*/ 77 h 80"/>
                <a:gd name="T10" fmla="*/ 39 w 105"/>
                <a:gd name="T11" fmla="*/ 57 h 80"/>
                <a:gd name="T12" fmla="*/ 102 w 105"/>
                <a:gd name="T13" fmla="*/ 3 h 80"/>
                <a:gd name="T14" fmla="*/ 105 w 105"/>
                <a:gd name="T1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80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4"/>
                    <a:pt x="80" y="25"/>
                    <a:pt x="67" y="37"/>
                  </a:cubicBezTo>
                  <a:cubicBezTo>
                    <a:pt x="48" y="55"/>
                    <a:pt x="25" y="70"/>
                    <a:pt x="0" y="8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4" y="72"/>
                    <a:pt x="27" y="65"/>
                    <a:pt x="39" y="57"/>
                  </a:cubicBezTo>
                  <a:cubicBezTo>
                    <a:pt x="62" y="41"/>
                    <a:pt x="81" y="21"/>
                    <a:pt x="102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66" name="Freeform 57"/>
            <p:cNvSpPr>
              <a:spLocks/>
            </p:cNvSpPr>
            <p:nvPr userDrawn="1"/>
          </p:nvSpPr>
          <p:spPr bwMode="auto">
            <a:xfrm>
              <a:off x="320675" y="3506788"/>
              <a:ext cx="350838" cy="249238"/>
            </a:xfrm>
            <a:custGeom>
              <a:avLst/>
              <a:gdLst>
                <a:gd name="T0" fmla="*/ 105 w 105"/>
                <a:gd name="T1" fmla="*/ 0 h 76"/>
                <a:gd name="T2" fmla="*/ 105 w 105"/>
                <a:gd name="T3" fmla="*/ 2 h 76"/>
                <a:gd name="T4" fmla="*/ 67 w 105"/>
                <a:gd name="T5" fmla="*/ 35 h 76"/>
                <a:gd name="T6" fmla="*/ 0 w 105"/>
                <a:gd name="T7" fmla="*/ 76 h 76"/>
                <a:gd name="T8" fmla="*/ 0 w 105"/>
                <a:gd name="T9" fmla="*/ 74 h 76"/>
                <a:gd name="T10" fmla="*/ 39 w 105"/>
                <a:gd name="T11" fmla="*/ 54 h 76"/>
                <a:gd name="T12" fmla="*/ 101 w 105"/>
                <a:gd name="T13" fmla="*/ 2 h 76"/>
                <a:gd name="T14" fmla="*/ 105 w 105"/>
                <a:gd name="T1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6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3"/>
                    <a:pt x="79" y="24"/>
                    <a:pt x="67" y="35"/>
                  </a:cubicBezTo>
                  <a:cubicBezTo>
                    <a:pt x="48" y="52"/>
                    <a:pt x="25" y="67"/>
                    <a:pt x="0" y="76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4" y="69"/>
                    <a:pt x="27" y="62"/>
                    <a:pt x="39" y="54"/>
                  </a:cubicBezTo>
                  <a:cubicBezTo>
                    <a:pt x="62" y="39"/>
                    <a:pt x="80" y="19"/>
                    <a:pt x="101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67" name="Freeform 58"/>
            <p:cNvSpPr>
              <a:spLocks/>
            </p:cNvSpPr>
            <p:nvPr userDrawn="1"/>
          </p:nvSpPr>
          <p:spPr bwMode="auto">
            <a:xfrm>
              <a:off x="320675" y="3441700"/>
              <a:ext cx="350838" cy="241300"/>
            </a:xfrm>
            <a:custGeom>
              <a:avLst/>
              <a:gdLst>
                <a:gd name="T0" fmla="*/ 105 w 105"/>
                <a:gd name="T1" fmla="*/ 0 h 74"/>
                <a:gd name="T2" fmla="*/ 105 w 105"/>
                <a:gd name="T3" fmla="*/ 3 h 74"/>
                <a:gd name="T4" fmla="*/ 67 w 105"/>
                <a:gd name="T5" fmla="*/ 34 h 74"/>
                <a:gd name="T6" fmla="*/ 0 w 105"/>
                <a:gd name="T7" fmla="*/ 74 h 74"/>
                <a:gd name="T8" fmla="*/ 0 w 105"/>
                <a:gd name="T9" fmla="*/ 72 h 74"/>
                <a:gd name="T10" fmla="*/ 39 w 105"/>
                <a:gd name="T11" fmla="*/ 52 h 74"/>
                <a:gd name="T12" fmla="*/ 101 w 105"/>
                <a:gd name="T13" fmla="*/ 3 h 74"/>
                <a:gd name="T14" fmla="*/ 105 w 10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3"/>
                    <a:pt x="79" y="24"/>
                    <a:pt x="67" y="34"/>
                  </a:cubicBezTo>
                  <a:cubicBezTo>
                    <a:pt x="47" y="51"/>
                    <a:pt x="25" y="65"/>
                    <a:pt x="0" y="74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4" y="67"/>
                    <a:pt x="27" y="60"/>
                    <a:pt x="39" y="52"/>
                  </a:cubicBezTo>
                  <a:cubicBezTo>
                    <a:pt x="62" y="38"/>
                    <a:pt x="80" y="19"/>
                    <a:pt x="101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68" name="Freeform 59"/>
            <p:cNvSpPr>
              <a:spLocks/>
            </p:cNvSpPr>
            <p:nvPr userDrawn="1"/>
          </p:nvSpPr>
          <p:spPr bwMode="auto">
            <a:xfrm>
              <a:off x="320675" y="3382963"/>
              <a:ext cx="350838" cy="228600"/>
            </a:xfrm>
            <a:custGeom>
              <a:avLst/>
              <a:gdLst>
                <a:gd name="T0" fmla="*/ 105 w 105"/>
                <a:gd name="T1" fmla="*/ 0 h 70"/>
                <a:gd name="T2" fmla="*/ 105 w 105"/>
                <a:gd name="T3" fmla="*/ 2 h 70"/>
                <a:gd name="T4" fmla="*/ 67 w 105"/>
                <a:gd name="T5" fmla="*/ 32 h 70"/>
                <a:gd name="T6" fmla="*/ 0 w 105"/>
                <a:gd name="T7" fmla="*/ 70 h 70"/>
                <a:gd name="T8" fmla="*/ 0 w 105"/>
                <a:gd name="T9" fmla="*/ 68 h 70"/>
                <a:gd name="T10" fmla="*/ 40 w 105"/>
                <a:gd name="T11" fmla="*/ 50 h 70"/>
                <a:gd name="T12" fmla="*/ 102 w 105"/>
                <a:gd name="T13" fmla="*/ 2 h 70"/>
                <a:gd name="T14" fmla="*/ 105 w 105"/>
                <a:gd name="T1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2"/>
                    <a:pt x="80" y="22"/>
                    <a:pt x="67" y="32"/>
                  </a:cubicBezTo>
                  <a:cubicBezTo>
                    <a:pt x="48" y="49"/>
                    <a:pt x="25" y="62"/>
                    <a:pt x="0" y="7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4" y="63"/>
                    <a:pt x="27" y="57"/>
                    <a:pt x="40" y="50"/>
                  </a:cubicBezTo>
                  <a:cubicBezTo>
                    <a:pt x="62" y="36"/>
                    <a:pt x="81" y="18"/>
                    <a:pt x="102" y="2"/>
                  </a:cubicBezTo>
                  <a:cubicBezTo>
                    <a:pt x="103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69" name="Freeform 60"/>
            <p:cNvSpPr>
              <a:spLocks/>
            </p:cNvSpPr>
            <p:nvPr userDrawn="1"/>
          </p:nvSpPr>
          <p:spPr bwMode="auto">
            <a:xfrm>
              <a:off x="320675" y="3324225"/>
              <a:ext cx="350838" cy="219075"/>
            </a:xfrm>
            <a:custGeom>
              <a:avLst/>
              <a:gdLst>
                <a:gd name="T0" fmla="*/ 105 w 105"/>
                <a:gd name="T1" fmla="*/ 0 h 67"/>
                <a:gd name="T2" fmla="*/ 105 w 105"/>
                <a:gd name="T3" fmla="*/ 2 h 67"/>
                <a:gd name="T4" fmla="*/ 68 w 105"/>
                <a:gd name="T5" fmla="*/ 31 h 67"/>
                <a:gd name="T6" fmla="*/ 0 w 105"/>
                <a:gd name="T7" fmla="*/ 67 h 67"/>
                <a:gd name="T8" fmla="*/ 0 w 105"/>
                <a:gd name="T9" fmla="*/ 65 h 67"/>
                <a:gd name="T10" fmla="*/ 41 w 105"/>
                <a:gd name="T11" fmla="*/ 47 h 67"/>
                <a:gd name="T12" fmla="*/ 102 w 105"/>
                <a:gd name="T13" fmla="*/ 2 h 67"/>
                <a:gd name="T14" fmla="*/ 105 w 105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7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1"/>
                    <a:pt x="80" y="21"/>
                    <a:pt x="68" y="31"/>
                  </a:cubicBezTo>
                  <a:cubicBezTo>
                    <a:pt x="48" y="47"/>
                    <a:pt x="25" y="60"/>
                    <a:pt x="0" y="6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4" y="61"/>
                    <a:pt x="28" y="55"/>
                    <a:pt x="41" y="47"/>
                  </a:cubicBezTo>
                  <a:cubicBezTo>
                    <a:pt x="63" y="34"/>
                    <a:pt x="81" y="17"/>
                    <a:pt x="102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0" name="Freeform 61"/>
            <p:cNvSpPr>
              <a:spLocks/>
            </p:cNvSpPr>
            <p:nvPr userDrawn="1"/>
          </p:nvSpPr>
          <p:spPr bwMode="auto">
            <a:xfrm>
              <a:off x="320675" y="3263900"/>
              <a:ext cx="350838" cy="212725"/>
            </a:xfrm>
            <a:custGeom>
              <a:avLst/>
              <a:gdLst>
                <a:gd name="T0" fmla="*/ 105 w 105"/>
                <a:gd name="T1" fmla="*/ 0 h 65"/>
                <a:gd name="T2" fmla="*/ 105 w 105"/>
                <a:gd name="T3" fmla="*/ 3 h 65"/>
                <a:gd name="T4" fmla="*/ 69 w 105"/>
                <a:gd name="T5" fmla="*/ 29 h 65"/>
                <a:gd name="T6" fmla="*/ 0 w 105"/>
                <a:gd name="T7" fmla="*/ 65 h 65"/>
                <a:gd name="T8" fmla="*/ 0 w 105"/>
                <a:gd name="T9" fmla="*/ 62 h 65"/>
                <a:gd name="T10" fmla="*/ 42 w 105"/>
                <a:gd name="T11" fmla="*/ 45 h 65"/>
                <a:gd name="T12" fmla="*/ 103 w 105"/>
                <a:gd name="T13" fmla="*/ 2 h 65"/>
                <a:gd name="T14" fmla="*/ 105 w 105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5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1" y="20"/>
                    <a:pt x="69" y="29"/>
                  </a:cubicBezTo>
                  <a:cubicBezTo>
                    <a:pt x="49" y="45"/>
                    <a:pt x="25" y="58"/>
                    <a:pt x="0" y="6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5" y="58"/>
                    <a:pt x="29" y="53"/>
                    <a:pt x="42" y="45"/>
                  </a:cubicBezTo>
                  <a:cubicBezTo>
                    <a:pt x="64" y="33"/>
                    <a:pt x="82" y="16"/>
                    <a:pt x="103" y="2"/>
                  </a:cubicBezTo>
                  <a:cubicBezTo>
                    <a:pt x="104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1" name="Freeform 62"/>
            <p:cNvSpPr>
              <a:spLocks/>
            </p:cNvSpPr>
            <p:nvPr userDrawn="1"/>
          </p:nvSpPr>
          <p:spPr bwMode="auto">
            <a:xfrm>
              <a:off x="320675" y="3208338"/>
              <a:ext cx="350838" cy="200025"/>
            </a:xfrm>
            <a:custGeom>
              <a:avLst/>
              <a:gdLst>
                <a:gd name="T0" fmla="*/ 105 w 105"/>
                <a:gd name="T1" fmla="*/ 0 h 61"/>
                <a:gd name="T2" fmla="*/ 105 w 105"/>
                <a:gd name="T3" fmla="*/ 3 h 61"/>
                <a:gd name="T4" fmla="*/ 71 w 105"/>
                <a:gd name="T5" fmla="*/ 27 h 61"/>
                <a:gd name="T6" fmla="*/ 0 w 105"/>
                <a:gd name="T7" fmla="*/ 61 h 61"/>
                <a:gd name="T8" fmla="*/ 0 w 105"/>
                <a:gd name="T9" fmla="*/ 59 h 61"/>
                <a:gd name="T10" fmla="*/ 44 w 105"/>
                <a:gd name="T11" fmla="*/ 42 h 61"/>
                <a:gd name="T12" fmla="*/ 104 w 105"/>
                <a:gd name="T13" fmla="*/ 1 h 61"/>
                <a:gd name="T14" fmla="*/ 105 w 105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1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2" y="19"/>
                    <a:pt x="71" y="27"/>
                  </a:cubicBezTo>
                  <a:cubicBezTo>
                    <a:pt x="50" y="43"/>
                    <a:pt x="25" y="55"/>
                    <a:pt x="0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5" y="55"/>
                    <a:pt x="30" y="50"/>
                    <a:pt x="44" y="42"/>
                  </a:cubicBezTo>
                  <a:cubicBezTo>
                    <a:pt x="65" y="31"/>
                    <a:pt x="84" y="15"/>
                    <a:pt x="104" y="1"/>
                  </a:cubicBezTo>
                  <a:cubicBezTo>
                    <a:pt x="104" y="1"/>
                    <a:pt x="105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2" name="Freeform 63"/>
            <p:cNvSpPr>
              <a:spLocks/>
            </p:cNvSpPr>
            <p:nvPr userDrawn="1"/>
          </p:nvSpPr>
          <p:spPr bwMode="auto">
            <a:xfrm>
              <a:off x="320675" y="3155950"/>
              <a:ext cx="350838" cy="190500"/>
            </a:xfrm>
            <a:custGeom>
              <a:avLst/>
              <a:gdLst>
                <a:gd name="T0" fmla="*/ 105 w 105"/>
                <a:gd name="T1" fmla="*/ 0 h 58"/>
                <a:gd name="T2" fmla="*/ 105 w 105"/>
                <a:gd name="T3" fmla="*/ 2 h 58"/>
                <a:gd name="T4" fmla="*/ 72 w 105"/>
                <a:gd name="T5" fmla="*/ 25 h 58"/>
                <a:gd name="T6" fmla="*/ 0 w 105"/>
                <a:gd name="T7" fmla="*/ 58 h 58"/>
                <a:gd name="T8" fmla="*/ 0 w 105"/>
                <a:gd name="T9" fmla="*/ 55 h 58"/>
                <a:gd name="T10" fmla="*/ 46 w 105"/>
                <a:gd name="T11" fmla="*/ 39 h 58"/>
                <a:gd name="T12" fmla="*/ 105 w 105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8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4" y="10"/>
                    <a:pt x="83" y="17"/>
                    <a:pt x="72" y="25"/>
                  </a:cubicBezTo>
                  <a:cubicBezTo>
                    <a:pt x="51" y="41"/>
                    <a:pt x="26" y="52"/>
                    <a:pt x="0" y="58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6" y="52"/>
                    <a:pt x="31" y="47"/>
                    <a:pt x="46" y="39"/>
                  </a:cubicBezTo>
                  <a:cubicBezTo>
                    <a:pt x="67" y="28"/>
                    <a:pt x="85" y="13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3" name="Freeform 64"/>
            <p:cNvSpPr>
              <a:spLocks/>
            </p:cNvSpPr>
            <p:nvPr userDrawn="1"/>
          </p:nvSpPr>
          <p:spPr bwMode="auto">
            <a:xfrm>
              <a:off x="320675" y="3103563"/>
              <a:ext cx="350838" cy="177800"/>
            </a:xfrm>
            <a:custGeom>
              <a:avLst/>
              <a:gdLst>
                <a:gd name="T0" fmla="*/ 105 w 105"/>
                <a:gd name="T1" fmla="*/ 0 h 54"/>
                <a:gd name="T2" fmla="*/ 105 w 105"/>
                <a:gd name="T3" fmla="*/ 2 h 54"/>
                <a:gd name="T4" fmla="*/ 74 w 105"/>
                <a:gd name="T5" fmla="*/ 23 h 54"/>
                <a:gd name="T6" fmla="*/ 0 w 105"/>
                <a:gd name="T7" fmla="*/ 54 h 54"/>
                <a:gd name="T8" fmla="*/ 0 w 105"/>
                <a:gd name="T9" fmla="*/ 52 h 54"/>
                <a:gd name="T10" fmla="*/ 48 w 105"/>
                <a:gd name="T11" fmla="*/ 36 h 54"/>
                <a:gd name="T12" fmla="*/ 105 w 105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4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9"/>
                    <a:pt x="84" y="16"/>
                    <a:pt x="74" y="23"/>
                  </a:cubicBezTo>
                  <a:cubicBezTo>
                    <a:pt x="52" y="38"/>
                    <a:pt x="27" y="49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7" y="49"/>
                    <a:pt x="33" y="44"/>
                    <a:pt x="48" y="36"/>
                  </a:cubicBezTo>
                  <a:cubicBezTo>
                    <a:pt x="68" y="26"/>
                    <a:pt x="86" y="12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4" name="Freeform 65"/>
            <p:cNvSpPr>
              <a:spLocks/>
            </p:cNvSpPr>
            <p:nvPr userDrawn="1"/>
          </p:nvSpPr>
          <p:spPr bwMode="auto">
            <a:xfrm>
              <a:off x="320675" y="3055938"/>
              <a:ext cx="350838" cy="163513"/>
            </a:xfrm>
            <a:custGeom>
              <a:avLst/>
              <a:gdLst>
                <a:gd name="T0" fmla="*/ 105 w 105"/>
                <a:gd name="T1" fmla="*/ 0 h 50"/>
                <a:gd name="T2" fmla="*/ 105 w 105"/>
                <a:gd name="T3" fmla="*/ 2 h 50"/>
                <a:gd name="T4" fmla="*/ 76 w 105"/>
                <a:gd name="T5" fmla="*/ 20 h 50"/>
                <a:gd name="T6" fmla="*/ 0 w 105"/>
                <a:gd name="T7" fmla="*/ 50 h 50"/>
                <a:gd name="T8" fmla="*/ 0 w 105"/>
                <a:gd name="T9" fmla="*/ 48 h 50"/>
                <a:gd name="T10" fmla="*/ 51 w 105"/>
                <a:gd name="T11" fmla="*/ 33 h 50"/>
                <a:gd name="T12" fmla="*/ 105 w 105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8"/>
                    <a:pt x="86" y="14"/>
                    <a:pt x="76" y="20"/>
                  </a:cubicBezTo>
                  <a:cubicBezTo>
                    <a:pt x="54" y="36"/>
                    <a:pt x="27" y="46"/>
                    <a:pt x="0" y="5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7" y="45"/>
                    <a:pt x="35" y="41"/>
                    <a:pt x="51" y="33"/>
                  </a:cubicBezTo>
                  <a:cubicBezTo>
                    <a:pt x="70" y="24"/>
                    <a:pt x="87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5" name="Freeform 66"/>
            <p:cNvSpPr>
              <a:spLocks/>
            </p:cNvSpPr>
            <p:nvPr userDrawn="1"/>
          </p:nvSpPr>
          <p:spPr bwMode="auto">
            <a:xfrm>
              <a:off x="320675" y="3003550"/>
              <a:ext cx="350838" cy="152400"/>
            </a:xfrm>
            <a:custGeom>
              <a:avLst/>
              <a:gdLst>
                <a:gd name="T0" fmla="*/ 105 w 105"/>
                <a:gd name="T1" fmla="*/ 0 h 47"/>
                <a:gd name="T2" fmla="*/ 105 w 105"/>
                <a:gd name="T3" fmla="*/ 3 h 47"/>
                <a:gd name="T4" fmla="*/ 79 w 105"/>
                <a:gd name="T5" fmla="*/ 19 h 47"/>
                <a:gd name="T6" fmla="*/ 0 w 105"/>
                <a:gd name="T7" fmla="*/ 47 h 47"/>
                <a:gd name="T8" fmla="*/ 0 w 105"/>
                <a:gd name="T9" fmla="*/ 45 h 47"/>
                <a:gd name="T10" fmla="*/ 53 w 105"/>
                <a:gd name="T11" fmla="*/ 31 h 47"/>
                <a:gd name="T12" fmla="*/ 105 w 105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7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6" y="8"/>
                    <a:pt x="88" y="13"/>
                    <a:pt x="79" y="19"/>
                  </a:cubicBezTo>
                  <a:cubicBezTo>
                    <a:pt x="55" y="34"/>
                    <a:pt x="28" y="44"/>
                    <a:pt x="0" y="4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8" y="43"/>
                    <a:pt x="36" y="39"/>
                    <a:pt x="53" y="31"/>
                  </a:cubicBezTo>
                  <a:cubicBezTo>
                    <a:pt x="72" y="23"/>
                    <a:pt x="88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6" name="Freeform 67"/>
            <p:cNvSpPr>
              <a:spLocks/>
            </p:cNvSpPr>
            <p:nvPr userDrawn="1"/>
          </p:nvSpPr>
          <p:spPr bwMode="auto">
            <a:xfrm>
              <a:off x="320675" y="2957513"/>
              <a:ext cx="350838" cy="139700"/>
            </a:xfrm>
            <a:custGeom>
              <a:avLst/>
              <a:gdLst>
                <a:gd name="T0" fmla="*/ 105 w 105"/>
                <a:gd name="T1" fmla="*/ 0 h 43"/>
                <a:gd name="T2" fmla="*/ 105 w 105"/>
                <a:gd name="T3" fmla="*/ 2 h 43"/>
                <a:gd name="T4" fmla="*/ 82 w 105"/>
                <a:gd name="T5" fmla="*/ 16 h 43"/>
                <a:gd name="T6" fmla="*/ 0 w 105"/>
                <a:gd name="T7" fmla="*/ 43 h 43"/>
                <a:gd name="T8" fmla="*/ 0 w 105"/>
                <a:gd name="T9" fmla="*/ 40 h 43"/>
                <a:gd name="T10" fmla="*/ 56 w 105"/>
                <a:gd name="T11" fmla="*/ 27 h 43"/>
                <a:gd name="T12" fmla="*/ 105 w 105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7" y="6"/>
                    <a:pt x="89" y="11"/>
                    <a:pt x="82" y="16"/>
                  </a:cubicBezTo>
                  <a:cubicBezTo>
                    <a:pt x="57" y="31"/>
                    <a:pt x="29" y="41"/>
                    <a:pt x="0" y="4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9" y="39"/>
                    <a:pt x="38" y="35"/>
                    <a:pt x="56" y="27"/>
                  </a:cubicBezTo>
                  <a:cubicBezTo>
                    <a:pt x="74" y="20"/>
                    <a:pt x="89" y="9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7" name="Freeform 68"/>
            <p:cNvSpPr>
              <a:spLocks/>
            </p:cNvSpPr>
            <p:nvPr userDrawn="1"/>
          </p:nvSpPr>
          <p:spPr bwMode="auto">
            <a:xfrm>
              <a:off x="320675" y="2911475"/>
              <a:ext cx="350838" cy="127000"/>
            </a:xfrm>
            <a:custGeom>
              <a:avLst/>
              <a:gdLst>
                <a:gd name="T0" fmla="*/ 105 w 105"/>
                <a:gd name="T1" fmla="*/ 0 h 39"/>
                <a:gd name="T2" fmla="*/ 105 w 105"/>
                <a:gd name="T3" fmla="*/ 2 h 39"/>
                <a:gd name="T4" fmla="*/ 85 w 105"/>
                <a:gd name="T5" fmla="*/ 13 h 39"/>
                <a:gd name="T6" fmla="*/ 0 w 105"/>
                <a:gd name="T7" fmla="*/ 39 h 39"/>
                <a:gd name="T8" fmla="*/ 0 w 105"/>
                <a:gd name="T9" fmla="*/ 36 h 39"/>
                <a:gd name="T10" fmla="*/ 60 w 105"/>
                <a:gd name="T11" fmla="*/ 24 h 39"/>
                <a:gd name="T12" fmla="*/ 105 w 105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9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8" y="5"/>
                    <a:pt x="91" y="9"/>
                    <a:pt x="85" y="13"/>
                  </a:cubicBezTo>
                  <a:cubicBezTo>
                    <a:pt x="59" y="29"/>
                    <a:pt x="30" y="38"/>
                    <a:pt x="0" y="3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0" y="36"/>
                    <a:pt x="41" y="32"/>
                    <a:pt x="60" y="24"/>
                  </a:cubicBezTo>
                  <a:cubicBezTo>
                    <a:pt x="76" y="17"/>
                    <a:pt x="90" y="8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8" name="Freeform 69"/>
            <p:cNvSpPr>
              <a:spLocks/>
            </p:cNvSpPr>
            <p:nvPr userDrawn="1"/>
          </p:nvSpPr>
          <p:spPr bwMode="auto">
            <a:xfrm>
              <a:off x="320675" y="2865438"/>
              <a:ext cx="350838" cy="114300"/>
            </a:xfrm>
            <a:custGeom>
              <a:avLst/>
              <a:gdLst>
                <a:gd name="T0" fmla="*/ 105 w 105"/>
                <a:gd name="T1" fmla="*/ 0 h 35"/>
                <a:gd name="T2" fmla="*/ 105 w 105"/>
                <a:gd name="T3" fmla="*/ 2 h 35"/>
                <a:gd name="T4" fmla="*/ 88 w 105"/>
                <a:gd name="T5" fmla="*/ 11 h 35"/>
                <a:gd name="T6" fmla="*/ 0 w 105"/>
                <a:gd name="T7" fmla="*/ 34 h 35"/>
                <a:gd name="T8" fmla="*/ 0 w 105"/>
                <a:gd name="T9" fmla="*/ 32 h 35"/>
                <a:gd name="T10" fmla="*/ 63 w 105"/>
                <a:gd name="T11" fmla="*/ 21 h 35"/>
                <a:gd name="T12" fmla="*/ 105 w 105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5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9" y="5"/>
                    <a:pt x="93" y="8"/>
                    <a:pt x="88" y="11"/>
                  </a:cubicBezTo>
                  <a:cubicBezTo>
                    <a:pt x="61" y="27"/>
                    <a:pt x="31" y="35"/>
                    <a:pt x="0" y="3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1" y="33"/>
                    <a:pt x="43" y="29"/>
                    <a:pt x="63" y="21"/>
                  </a:cubicBezTo>
                  <a:cubicBezTo>
                    <a:pt x="78" y="16"/>
                    <a:pt x="91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9" name="Freeform 70"/>
            <p:cNvSpPr>
              <a:spLocks/>
            </p:cNvSpPr>
            <p:nvPr userDrawn="1"/>
          </p:nvSpPr>
          <p:spPr bwMode="auto">
            <a:xfrm>
              <a:off x="320675" y="2819400"/>
              <a:ext cx="350838" cy="107950"/>
            </a:xfrm>
            <a:custGeom>
              <a:avLst/>
              <a:gdLst>
                <a:gd name="T0" fmla="*/ 105 w 105"/>
                <a:gd name="T1" fmla="*/ 0 h 33"/>
                <a:gd name="T2" fmla="*/ 105 w 105"/>
                <a:gd name="T3" fmla="*/ 2 h 33"/>
                <a:gd name="T4" fmla="*/ 91 w 105"/>
                <a:gd name="T5" fmla="*/ 10 h 33"/>
                <a:gd name="T6" fmla="*/ 0 w 105"/>
                <a:gd name="T7" fmla="*/ 30 h 33"/>
                <a:gd name="T8" fmla="*/ 0 w 105"/>
                <a:gd name="T9" fmla="*/ 28 h 33"/>
                <a:gd name="T10" fmla="*/ 3 w 105"/>
                <a:gd name="T11" fmla="*/ 28 h 33"/>
                <a:gd name="T12" fmla="*/ 67 w 105"/>
                <a:gd name="T13" fmla="*/ 19 h 33"/>
                <a:gd name="T14" fmla="*/ 105 w 105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3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100" y="4"/>
                    <a:pt x="96" y="7"/>
                    <a:pt x="91" y="10"/>
                  </a:cubicBezTo>
                  <a:cubicBezTo>
                    <a:pt x="64" y="25"/>
                    <a:pt x="31" y="33"/>
                    <a:pt x="0" y="3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28"/>
                    <a:pt x="2" y="28"/>
                    <a:pt x="3" y="28"/>
                  </a:cubicBezTo>
                  <a:cubicBezTo>
                    <a:pt x="25" y="29"/>
                    <a:pt x="47" y="27"/>
                    <a:pt x="67" y="19"/>
                  </a:cubicBezTo>
                  <a:cubicBezTo>
                    <a:pt x="80" y="14"/>
                    <a:pt x="93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80" name="Freeform 71"/>
            <p:cNvSpPr>
              <a:spLocks/>
            </p:cNvSpPr>
            <p:nvPr userDrawn="1"/>
          </p:nvSpPr>
          <p:spPr bwMode="auto">
            <a:xfrm>
              <a:off x="320675" y="2816225"/>
              <a:ext cx="284163" cy="55563"/>
            </a:xfrm>
            <a:custGeom>
              <a:avLst/>
              <a:gdLst>
                <a:gd name="T0" fmla="*/ 85 w 85"/>
                <a:gd name="T1" fmla="*/ 0 h 17"/>
                <a:gd name="T2" fmla="*/ 0 w 85"/>
                <a:gd name="T3" fmla="*/ 14 h 17"/>
                <a:gd name="T4" fmla="*/ 0 w 85"/>
                <a:gd name="T5" fmla="*/ 11 h 17"/>
                <a:gd name="T6" fmla="*/ 8 w 85"/>
                <a:gd name="T7" fmla="*/ 12 h 17"/>
                <a:gd name="T8" fmla="*/ 71 w 85"/>
                <a:gd name="T9" fmla="*/ 4 h 17"/>
                <a:gd name="T10" fmla="*/ 80 w 85"/>
                <a:gd name="T11" fmla="*/ 0 h 17"/>
                <a:gd name="T12" fmla="*/ 85 w 85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7">
                  <a:moveTo>
                    <a:pt x="85" y="0"/>
                  </a:moveTo>
                  <a:cubicBezTo>
                    <a:pt x="58" y="12"/>
                    <a:pt x="29" y="17"/>
                    <a:pt x="0" y="1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2"/>
                    <a:pt x="5" y="12"/>
                    <a:pt x="8" y="12"/>
                  </a:cubicBezTo>
                  <a:cubicBezTo>
                    <a:pt x="29" y="13"/>
                    <a:pt x="51" y="11"/>
                    <a:pt x="71" y="4"/>
                  </a:cubicBezTo>
                  <a:cubicBezTo>
                    <a:pt x="74" y="3"/>
                    <a:pt x="77" y="1"/>
                    <a:pt x="80" y="0"/>
                  </a:cubicBezTo>
                  <a:lnTo>
                    <a:pt x="8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</p:grpSp>
      <p:grpSp>
        <p:nvGrpSpPr>
          <p:cNvPr id="59" name="Group 4"/>
          <p:cNvGrpSpPr>
            <a:grpSpLocks noChangeAspect="1"/>
          </p:cNvGrpSpPr>
          <p:nvPr userDrawn="1"/>
        </p:nvGrpSpPr>
        <p:grpSpPr bwMode="auto">
          <a:xfrm>
            <a:off x="5492750" y="5903913"/>
            <a:ext cx="1236663" cy="815975"/>
            <a:chOff x="3460" y="3719"/>
            <a:chExt cx="779" cy="514"/>
          </a:xfrm>
        </p:grpSpPr>
        <p:sp>
          <p:nvSpPr>
            <p:cNvPr id="60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3460" y="3719"/>
              <a:ext cx="779" cy="5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1" name="Freeform 5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2" name="Freeform 6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3" name="Freeform 7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4" name="Freeform 8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5" name="Freeform 9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6" name="Freeform 10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7" name="Freeform 11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8" name="Freeform 12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9" name="Freeform 13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0" name="Freeform 14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1" name="Freeform 15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2" name="Freeform 16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3" name="Freeform 17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4" name="Freeform 18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5" name="Freeform 19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6" name="Freeform 20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7" name="Freeform 21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8" name="Freeform 22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9" name="Freeform 23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0" name="Freeform 24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1" name="Freeform 25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2" name="Freeform 26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3" name="Freeform 27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4" name="Freeform 28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5" name="Freeform 29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6" name="Freeform 30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7" name="Freeform 31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8" name="Freeform 32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9" name="Freeform 33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0" name="Freeform 34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1" name="Freeform 35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2" name="Freeform 36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3" name="Freeform 37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4" name="Freeform 38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5" name="Freeform 39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6" name="Freeform 40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7" name="Freeform 41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8" name="Freeform 42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9" name="Freeform 43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0" name="Freeform 44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1" name="Freeform 45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2" name="Freeform 46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3" name="Freeform 47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4" name="Freeform 48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5" name="Freeform 49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6" name="Freeform 50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7" name="Freeform 51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8" name="Freeform 52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9" name="Freeform 53"/>
            <p:cNvSpPr>
              <a:spLocks/>
            </p:cNvSpPr>
            <p:nvPr userDrawn="1"/>
          </p:nvSpPr>
          <p:spPr bwMode="auto">
            <a:xfrm>
              <a:off x="3832" y="3731"/>
              <a:ext cx="132" cy="259"/>
            </a:xfrm>
            <a:custGeom>
              <a:avLst/>
              <a:gdLst>
                <a:gd name="T0" fmla="*/ 77 w 77"/>
                <a:gd name="T1" fmla="*/ 123 h 151"/>
                <a:gd name="T2" fmla="*/ 61 w 77"/>
                <a:gd name="T3" fmla="*/ 115 h 151"/>
                <a:gd name="T4" fmla="*/ 46 w 77"/>
                <a:gd name="T5" fmla="*/ 52 h 151"/>
                <a:gd name="T6" fmla="*/ 54 w 77"/>
                <a:gd name="T7" fmla="*/ 0 h 151"/>
                <a:gd name="T8" fmla="*/ 53 w 77"/>
                <a:gd name="T9" fmla="*/ 0 h 151"/>
                <a:gd name="T10" fmla="*/ 30 w 77"/>
                <a:gd name="T11" fmla="*/ 57 h 151"/>
                <a:gd name="T12" fmla="*/ 45 w 77"/>
                <a:gd name="T13" fmla="*/ 151 h 151"/>
                <a:gd name="T14" fmla="*/ 77 w 77"/>
                <a:gd name="T15" fmla="*/ 123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" h="151">
                  <a:moveTo>
                    <a:pt x="77" y="123"/>
                  </a:moveTo>
                  <a:cubicBezTo>
                    <a:pt x="73" y="121"/>
                    <a:pt x="68" y="119"/>
                    <a:pt x="61" y="115"/>
                  </a:cubicBezTo>
                  <a:cubicBezTo>
                    <a:pt x="40" y="103"/>
                    <a:pt x="34" y="84"/>
                    <a:pt x="46" y="52"/>
                  </a:cubicBezTo>
                  <a:cubicBezTo>
                    <a:pt x="52" y="33"/>
                    <a:pt x="56" y="17"/>
                    <a:pt x="54" y="0"/>
                  </a:cubicBezTo>
                  <a:cubicBezTo>
                    <a:pt x="54" y="0"/>
                    <a:pt x="53" y="0"/>
                    <a:pt x="53" y="0"/>
                  </a:cubicBezTo>
                  <a:cubicBezTo>
                    <a:pt x="52" y="21"/>
                    <a:pt x="44" y="34"/>
                    <a:pt x="30" y="57"/>
                  </a:cubicBezTo>
                  <a:cubicBezTo>
                    <a:pt x="0" y="105"/>
                    <a:pt x="31" y="140"/>
                    <a:pt x="45" y="151"/>
                  </a:cubicBezTo>
                  <a:cubicBezTo>
                    <a:pt x="58" y="144"/>
                    <a:pt x="69" y="135"/>
                    <a:pt x="77" y="123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30" name="Freeform 54"/>
            <p:cNvSpPr>
              <a:spLocks/>
            </p:cNvSpPr>
            <p:nvPr userDrawn="1"/>
          </p:nvSpPr>
          <p:spPr bwMode="auto">
            <a:xfrm>
              <a:off x="3755" y="3724"/>
              <a:ext cx="159" cy="281"/>
            </a:xfrm>
            <a:custGeom>
              <a:avLst/>
              <a:gdLst>
                <a:gd name="T0" fmla="*/ 61 w 93"/>
                <a:gd name="T1" fmla="*/ 59 h 164"/>
                <a:gd name="T2" fmla="*/ 93 w 93"/>
                <a:gd name="T3" fmla="*/ 1 h 164"/>
                <a:gd name="T4" fmla="*/ 93 w 93"/>
                <a:gd name="T5" fmla="*/ 0 h 164"/>
                <a:gd name="T6" fmla="*/ 39 w 93"/>
                <a:gd name="T7" fmla="*/ 58 h 164"/>
                <a:gd name="T8" fmla="*/ 12 w 93"/>
                <a:gd name="T9" fmla="*/ 154 h 164"/>
                <a:gd name="T10" fmla="*/ 51 w 93"/>
                <a:gd name="T11" fmla="*/ 164 h 164"/>
                <a:gd name="T12" fmla="*/ 60 w 93"/>
                <a:gd name="T13" fmla="*/ 163 h 164"/>
                <a:gd name="T14" fmla="*/ 61 w 93"/>
                <a:gd name="T15" fmla="*/ 59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64">
                  <a:moveTo>
                    <a:pt x="61" y="59"/>
                  </a:moveTo>
                  <a:cubicBezTo>
                    <a:pt x="84" y="32"/>
                    <a:pt x="92" y="19"/>
                    <a:pt x="93" y="1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7" y="23"/>
                    <a:pt x="74" y="34"/>
                    <a:pt x="39" y="58"/>
                  </a:cubicBezTo>
                  <a:cubicBezTo>
                    <a:pt x="0" y="83"/>
                    <a:pt x="2" y="127"/>
                    <a:pt x="12" y="154"/>
                  </a:cubicBezTo>
                  <a:cubicBezTo>
                    <a:pt x="24" y="160"/>
                    <a:pt x="37" y="164"/>
                    <a:pt x="51" y="164"/>
                  </a:cubicBezTo>
                  <a:cubicBezTo>
                    <a:pt x="54" y="164"/>
                    <a:pt x="57" y="164"/>
                    <a:pt x="60" y="163"/>
                  </a:cubicBezTo>
                  <a:cubicBezTo>
                    <a:pt x="33" y="122"/>
                    <a:pt x="35" y="90"/>
                    <a:pt x="61" y="5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31" name="Freeform 55"/>
            <p:cNvSpPr>
              <a:spLocks/>
            </p:cNvSpPr>
            <p:nvPr userDrawn="1"/>
          </p:nvSpPr>
          <p:spPr bwMode="auto">
            <a:xfrm>
              <a:off x="3694" y="3721"/>
              <a:ext cx="212" cy="228"/>
            </a:xfrm>
            <a:custGeom>
              <a:avLst/>
              <a:gdLst>
                <a:gd name="T0" fmla="*/ 83 w 124"/>
                <a:gd name="T1" fmla="*/ 41 h 133"/>
                <a:gd name="T2" fmla="*/ 124 w 124"/>
                <a:gd name="T3" fmla="*/ 0 h 133"/>
                <a:gd name="T4" fmla="*/ 124 w 124"/>
                <a:gd name="T5" fmla="*/ 0 h 133"/>
                <a:gd name="T6" fmla="*/ 52 w 124"/>
                <a:gd name="T7" fmla="*/ 32 h 133"/>
                <a:gd name="T8" fmla="*/ 2 w 124"/>
                <a:gd name="T9" fmla="*/ 64 h 133"/>
                <a:gd name="T10" fmla="*/ 0 w 124"/>
                <a:gd name="T11" fmla="*/ 79 h 133"/>
                <a:gd name="T12" fmla="*/ 20 w 124"/>
                <a:gd name="T13" fmla="*/ 133 h 133"/>
                <a:gd name="T14" fmla="*/ 83 w 124"/>
                <a:gd name="T15" fmla="*/ 4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33">
                  <a:moveTo>
                    <a:pt x="83" y="41"/>
                  </a:moveTo>
                  <a:cubicBezTo>
                    <a:pt x="109" y="30"/>
                    <a:pt x="121" y="13"/>
                    <a:pt x="124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2" y="23"/>
                    <a:pt x="90" y="27"/>
                    <a:pt x="52" y="32"/>
                  </a:cubicBezTo>
                  <a:cubicBezTo>
                    <a:pt x="30" y="35"/>
                    <a:pt x="12" y="48"/>
                    <a:pt x="2" y="64"/>
                  </a:cubicBezTo>
                  <a:cubicBezTo>
                    <a:pt x="1" y="69"/>
                    <a:pt x="0" y="74"/>
                    <a:pt x="0" y="79"/>
                  </a:cubicBezTo>
                  <a:cubicBezTo>
                    <a:pt x="0" y="99"/>
                    <a:pt x="8" y="118"/>
                    <a:pt x="20" y="133"/>
                  </a:cubicBezTo>
                  <a:cubicBezTo>
                    <a:pt x="19" y="68"/>
                    <a:pt x="52" y="54"/>
                    <a:pt x="83" y="4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</p:spTree>
    <p:extLst>
      <p:ext uri="{BB962C8B-B14F-4D97-AF65-F5344CB8AC3E}">
        <p14:creationId xmlns:p14="http://schemas.microsoft.com/office/powerpoint/2010/main" val="13771846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9" r:id="rId1"/>
    <p:sldLayoutId id="2147484053" r:id="rId2"/>
    <p:sldLayoutId id="2147484050" r:id="rId3"/>
    <p:sldLayoutId id="2147484008" r:id="rId4"/>
    <p:sldLayoutId id="2147484022" r:id="rId5"/>
    <p:sldLayoutId id="2147484011" r:id="rId6"/>
    <p:sldLayoutId id="2147484014" r:id="rId7"/>
    <p:sldLayoutId id="2147484020" r:id="rId8"/>
    <p:sldLayoutId id="2147484051" r:id="rId9"/>
    <p:sldLayoutId id="2147484028" r:id="rId10"/>
    <p:sldLayoutId id="2147484032" r:id="rId11"/>
    <p:sldLayoutId id="2147484018" r:id="rId12"/>
    <p:sldLayoutId id="2147484052" r:id="rId13"/>
  </p:sldLayoutIdLst>
  <p:hf hdr="0" ftr="0" dt="0"/>
  <p:txStyles>
    <p:titleStyle>
      <a:lvl1pPr algn="l" defTabSz="914318" rtl="0" eaLnBrk="1" latinLnBrk="0" hangingPunct="1">
        <a:lnSpc>
          <a:spcPct val="100000"/>
        </a:lnSpc>
        <a:spcBef>
          <a:spcPct val="0"/>
        </a:spcBef>
        <a:buNone/>
        <a:defRPr sz="3600" b="1" kern="1200" spc="300" baseline="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0" indent="0" algn="l" defTabSz="914318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None/>
        <a:defRPr sz="1600" kern="1200" spc="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318" rtl="0" eaLnBrk="1" latinLnBrk="0" hangingPunct="1">
        <a:lnSpc>
          <a:spcPct val="120000"/>
        </a:lnSpc>
        <a:spcBef>
          <a:spcPts val="499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914318" rtl="0" eaLnBrk="1" latinLnBrk="0" hangingPunct="1">
        <a:lnSpc>
          <a:spcPct val="120000"/>
        </a:lnSpc>
        <a:spcBef>
          <a:spcPts val="499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914318" rtl="0" eaLnBrk="1" latinLnBrk="0" hangingPunct="1">
        <a:lnSpc>
          <a:spcPct val="120000"/>
        </a:lnSpc>
        <a:spcBef>
          <a:spcPts val="499"/>
        </a:spcBef>
        <a:buFont typeface="Arial" panose="020B0604020202020204" pitchFamily="34" charset="0"/>
        <a:buNone/>
        <a:defRPr sz="10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4pPr>
      <a:lvl5pPr marL="0" indent="0" algn="l" defTabSz="914318" rtl="0" eaLnBrk="1" latinLnBrk="0" hangingPunct="1">
        <a:lnSpc>
          <a:spcPct val="120000"/>
        </a:lnSpc>
        <a:spcBef>
          <a:spcPts val="499"/>
        </a:spcBef>
        <a:buFont typeface="Arial" panose="020B0604020202020204" pitchFamily="34" charset="0"/>
        <a:buNone/>
        <a:defRPr sz="1000" kern="1200" baseline="0">
          <a:solidFill>
            <a:schemeClr val="tx1">
              <a:alpha val="50000"/>
            </a:schemeClr>
          </a:solidFill>
          <a:latin typeface="+mn-lt"/>
          <a:ea typeface="+mn-ea"/>
          <a:cs typeface="+mn-cs"/>
        </a:defRPr>
      </a:lvl5pPr>
      <a:lvl6pPr marL="2514374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34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692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850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59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18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78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36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94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53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12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71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0" pos="3840">
          <p15:clr>
            <a:srgbClr val="F26B43"/>
          </p15:clr>
        </p15:guide>
        <p15:guide id="1" orient="horz" pos="1162" userDrawn="1">
          <p15:clr>
            <a:srgbClr val="F26B43"/>
          </p15:clr>
        </p15:guide>
        <p15:guide id="28" pos="370" userDrawn="1">
          <p15:clr>
            <a:srgbClr val="F26B43"/>
          </p15:clr>
        </p15:guide>
        <p15:guide id="29" pos="7320" userDrawn="1">
          <p15:clr>
            <a:srgbClr val="F26B43"/>
          </p15:clr>
        </p15:guide>
        <p15:guide id="48" pos="1141" userDrawn="1">
          <p15:clr>
            <a:srgbClr val="F26B43"/>
          </p15:clr>
        </p15:guide>
        <p15:guide id="51" orient="horz" pos="414" userDrawn="1">
          <p15:clr>
            <a:srgbClr val="F26B43"/>
          </p15:clr>
        </p15:guide>
        <p15:guide id="52" pos="4339" userDrawn="1">
          <p15:clr>
            <a:srgbClr val="F26B43"/>
          </p15:clr>
        </p15:guide>
        <p15:guide id="53" pos="467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8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4" Type="http://schemas.openxmlformats.org/officeDocument/2006/relationships/comments" Target="../comments/commen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comments" Target="../comments/comment2.xm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Relationship Id="rId5" Type="http://schemas.openxmlformats.org/officeDocument/2006/relationships/comments" Target="../comments/comment3.xml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Relationship Id="rId4" Type="http://schemas.openxmlformats.org/officeDocument/2006/relationships/comments" Target="../comments/commen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5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0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0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ladsholder til billede 33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a-DK" dirty="0"/>
              <a:t>Questions</a:t>
            </a:r>
          </a:p>
        </p:txBody>
      </p:sp>
      <p:sp>
        <p:nvSpPr>
          <p:cNvPr id="7" name="Pladsholder til tekst 6"/>
          <p:cNvSpPr>
            <a:spLocks noGrp="1"/>
          </p:cNvSpPr>
          <p:nvPr>
            <p:ph type="body" sz="quarter" idx="12"/>
          </p:nvPr>
        </p:nvSpPr>
        <p:spPr/>
        <p:txBody>
          <a:bodyPr rtlCol="0"/>
          <a:lstStyle/>
          <a:p>
            <a:pPr rtl="0"/>
            <a:r>
              <a:rPr lang="da-DK" dirty="0"/>
              <a:t>Group 670</a:t>
            </a:r>
          </a:p>
        </p:txBody>
      </p:sp>
      <p:grpSp>
        <p:nvGrpSpPr>
          <p:cNvPr id="35" name="Gruppe 34"/>
          <p:cNvGrpSpPr/>
          <p:nvPr/>
        </p:nvGrpSpPr>
        <p:grpSpPr>
          <a:xfrm>
            <a:off x="5489575" y="5903913"/>
            <a:ext cx="1243013" cy="815976"/>
            <a:chOff x="5489575" y="5903913"/>
            <a:chExt cx="1243013" cy="815976"/>
          </a:xfrm>
        </p:grpSpPr>
        <p:sp>
          <p:nvSpPr>
            <p:cNvPr id="36" name="AutoShape 165"/>
            <p:cNvSpPr>
              <a:spLocks noChangeAspect="1" noChangeArrowheads="1" noTextEdit="1"/>
            </p:cNvSpPr>
            <p:nvPr/>
          </p:nvSpPr>
          <p:spPr bwMode="auto">
            <a:xfrm>
              <a:off x="5492750" y="5903913"/>
              <a:ext cx="1236663" cy="815975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7" name="Freeform 167"/>
            <p:cNvSpPr>
              <a:spLocks noEditPoints="1"/>
            </p:cNvSpPr>
            <p:nvPr/>
          </p:nvSpPr>
          <p:spPr bwMode="auto">
            <a:xfrm>
              <a:off x="5489575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8" name="Freeform 168"/>
            <p:cNvSpPr>
              <a:spLocks noEditPoints="1"/>
            </p:cNvSpPr>
            <p:nvPr/>
          </p:nvSpPr>
          <p:spPr bwMode="auto">
            <a:xfrm>
              <a:off x="5570538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9" name="Freeform 169"/>
            <p:cNvSpPr>
              <a:spLocks/>
            </p:cNvSpPr>
            <p:nvPr/>
          </p:nvSpPr>
          <p:spPr bwMode="auto">
            <a:xfrm>
              <a:off x="5654675" y="6526213"/>
              <a:ext cx="44450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0" name="Freeform 170"/>
            <p:cNvSpPr>
              <a:spLocks noEditPoints="1"/>
            </p:cNvSpPr>
            <p:nvPr/>
          </p:nvSpPr>
          <p:spPr bwMode="auto">
            <a:xfrm>
              <a:off x="5726113" y="6526213"/>
              <a:ext cx="46038" cy="6350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1" name="Freeform 171"/>
            <p:cNvSpPr>
              <a:spLocks noEditPoints="1"/>
            </p:cNvSpPr>
            <p:nvPr/>
          </p:nvSpPr>
          <p:spPr bwMode="auto">
            <a:xfrm>
              <a:off x="5799138" y="6526213"/>
              <a:ext cx="50800" cy="65088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2" name="Freeform 172"/>
            <p:cNvSpPr>
              <a:spLocks noEditPoints="1"/>
            </p:cNvSpPr>
            <p:nvPr/>
          </p:nvSpPr>
          <p:spPr bwMode="auto">
            <a:xfrm>
              <a:off x="5878513" y="6526213"/>
              <a:ext cx="47625" cy="6350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3" name="Freeform 173"/>
            <p:cNvSpPr>
              <a:spLocks/>
            </p:cNvSpPr>
            <p:nvPr/>
          </p:nvSpPr>
          <p:spPr bwMode="auto">
            <a:xfrm>
              <a:off x="5951538" y="6526213"/>
              <a:ext cx="50800" cy="65088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4" name="Freeform 174"/>
            <p:cNvSpPr>
              <a:spLocks/>
            </p:cNvSpPr>
            <p:nvPr/>
          </p:nvSpPr>
          <p:spPr bwMode="auto">
            <a:xfrm>
              <a:off x="6070600" y="6526213"/>
              <a:ext cx="49213" cy="65088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5" name="Freeform 175"/>
            <p:cNvSpPr>
              <a:spLocks/>
            </p:cNvSpPr>
            <p:nvPr/>
          </p:nvSpPr>
          <p:spPr bwMode="auto">
            <a:xfrm>
              <a:off x="6146800" y="6526213"/>
              <a:ext cx="50800" cy="6350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6" name="Freeform 176"/>
            <p:cNvSpPr>
              <a:spLocks/>
            </p:cNvSpPr>
            <p:nvPr/>
          </p:nvSpPr>
          <p:spPr bwMode="auto">
            <a:xfrm>
              <a:off x="6224588" y="6526213"/>
              <a:ext cx="15875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7" name="Freeform 177"/>
            <p:cNvSpPr>
              <a:spLocks/>
            </p:cNvSpPr>
            <p:nvPr/>
          </p:nvSpPr>
          <p:spPr bwMode="auto">
            <a:xfrm>
              <a:off x="6265863" y="6526213"/>
              <a:ext cx="57150" cy="6350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8" name="Freeform 178"/>
            <p:cNvSpPr>
              <a:spLocks/>
            </p:cNvSpPr>
            <p:nvPr/>
          </p:nvSpPr>
          <p:spPr bwMode="auto">
            <a:xfrm>
              <a:off x="6346825" y="6526213"/>
              <a:ext cx="42863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9" name="Freeform 179"/>
            <p:cNvSpPr>
              <a:spLocks noEditPoints="1"/>
            </p:cNvSpPr>
            <p:nvPr/>
          </p:nvSpPr>
          <p:spPr bwMode="auto">
            <a:xfrm>
              <a:off x="6416675" y="6526213"/>
              <a:ext cx="52388" cy="6350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0" name="Freeform 180"/>
            <p:cNvSpPr>
              <a:spLocks/>
            </p:cNvSpPr>
            <p:nvPr/>
          </p:nvSpPr>
          <p:spPr bwMode="auto">
            <a:xfrm>
              <a:off x="6491288" y="6526213"/>
              <a:ext cx="50800" cy="65088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1" name="Freeform 181"/>
            <p:cNvSpPr>
              <a:spLocks/>
            </p:cNvSpPr>
            <p:nvPr/>
          </p:nvSpPr>
          <p:spPr bwMode="auto">
            <a:xfrm>
              <a:off x="6565900" y="6526213"/>
              <a:ext cx="17463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2" name="Freeform 182"/>
            <p:cNvSpPr>
              <a:spLocks/>
            </p:cNvSpPr>
            <p:nvPr/>
          </p:nvSpPr>
          <p:spPr bwMode="auto">
            <a:xfrm>
              <a:off x="6610350" y="6526213"/>
              <a:ext cx="49213" cy="6350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3" name="Freeform 183"/>
            <p:cNvSpPr>
              <a:spLocks/>
            </p:cNvSpPr>
            <p:nvPr/>
          </p:nvSpPr>
          <p:spPr bwMode="auto">
            <a:xfrm>
              <a:off x="6677025" y="6526213"/>
              <a:ext cx="55563" cy="6350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4" name="Freeform 184"/>
            <p:cNvSpPr>
              <a:spLocks noEditPoints="1"/>
            </p:cNvSpPr>
            <p:nvPr/>
          </p:nvSpPr>
          <p:spPr bwMode="auto">
            <a:xfrm>
              <a:off x="5861050" y="6657976"/>
              <a:ext cx="41275" cy="61913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5" name="Freeform 185"/>
            <p:cNvSpPr>
              <a:spLocks/>
            </p:cNvSpPr>
            <p:nvPr/>
          </p:nvSpPr>
          <p:spPr bwMode="auto">
            <a:xfrm>
              <a:off x="5937250" y="6657976"/>
              <a:ext cx="38100" cy="61913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6" name="Freeform 186"/>
            <p:cNvSpPr>
              <a:spLocks/>
            </p:cNvSpPr>
            <p:nvPr/>
          </p:nvSpPr>
          <p:spPr bwMode="auto">
            <a:xfrm>
              <a:off x="60055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7" name="Freeform 187"/>
            <p:cNvSpPr>
              <a:spLocks/>
            </p:cNvSpPr>
            <p:nvPr/>
          </p:nvSpPr>
          <p:spPr bwMode="auto">
            <a:xfrm>
              <a:off x="6083300" y="6657976"/>
              <a:ext cx="55563" cy="61913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8" name="Freeform 188"/>
            <p:cNvSpPr>
              <a:spLocks noEditPoints="1"/>
            </p:cNvSpPr>
            <p:nvPr/>
          </p:nvSpPr>
          <p:spPr bwMode="auto">
            <a:xfrm>
              <a:off x="6167438" y="6657976"/>
              <a:ext cx="49213" cy="61913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9" name="Freeform 189"/>
            <p:cNvSpPr>
              <a:spLocks noEditPoints="1"/>
            </p:cNvSpPr>
            <p:nvPr/>
          </p:nvSpPr>
          <p:spPr bwMode="auto">
            <a:xfrm>
              <a:off x="6246813" y="6657976"/>
              <a:ext cx="42863" cy="61913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0" name="Freeform 190"/>
            <p:cNvSpPr>
              <a:spLocks/>
            </p:cNvSpPr>
            <p:nvPr/>
          </p:nvSpPr>
          <p:spPr bwMode="auto">
            <a:xfrm>
              <a:off x="63230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1" name="Freeform 191"/>
            <p:cNvSpPr>
              <a:spLocks noEditPoints="1"/>
            </p:cNvSpPr>
            <p:nvPr/>
          </p:nvSpPr>
          <p:spPr bwMode="auto">
            <a:xfrm>
              <a:off x="5489575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2" name="Freeform 192"/>
            <p:cNvSpPr>
              <a:spLocks noEditPoints="1"/>
            </p:cNvSpPr>
            <p:nvPr/>
          </p:nvSpPr>
          <p:spPr bwMode="auto">
            <a:xfrm>
              <a:off x="5570538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3" name="Freeform 193"/>
            <p:cNvSpPr>
              <a:spLocks/>
            </p:cNvSpPr>
            <p:nvPr/>
          </p:nvSpPr>
          <p:spPr bwMode="auto">
            <a:xfrm>
              <a:off x="5654675" y="6526213"/>
              <a:ext cx="44450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4" name="Freeform 194"/>
            <p:cNvSpPr>
              <a:spLocks noEditPoints="1"/>
            </p:cNvSpPr>
            <p:nvPr/>
          </p:nvSpPr>
          <p:spPr bwMode="auto">
            <a:xfrm>
              <a:off x="5726113" y="6526213"/>
              <a:ext cx="46038" cy="6350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5" name="Freeform 195"/>
            <p:cNvSpPr>
              <a:spLocks noEditPoints="1"/>
            </p:cNvSpPr>
            <p:nvPr/>
          </p:nvSpPr>
          <p:spPr bwMode="auto">
            <a:xfrm>
              <a:off x="5799138" y="6526213"/>
              <a:ext cx="50800" cy="65088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6" name="Freeform 196"/>
            <p:cNvSpPr>
              <a:spLocks noEditPoints="1"/>
            </p:cNvSpPr>
            <p:nvPr/>
          </p:nvSpPr>
          <p:spPr bwMode="auto">
            <a:xfrm>
              <a:off x="5878513" y="6526213"/>
              <a:ext cx="47625" cy="6350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7" name="Freeform 197"/>
            <p:cNvSpPr>
              <a:spLocks/>
            </p:cNvSpPr>
            <p:nvPr/>
          </p:nvSpPr>
          <p:spPr bwMode="auto">
            <a:xfrm>
              <a:off x="5951538" y="6526213"/>
              <a:ext cx="50800" cy="65088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8" name="Freeform 198"/>
            <p:cNvSpPr>
              <a:spLocks/>
            </p:cNvSpPr>
            <p:nvPr/>
          </p:nvSpPr>
          <p:spPr bwMode="auto">
            <a:xfrm>
              <a:off x="6070600" y="6526213"/>
              <a:ext cx="49213" cy="65088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9" name="Freeform 199"/>
            <p:cNvSpPr>
              <a:spLocks/>
            </p:cNvSpPr>
            <p:nvPr/>
          </p:nvSpPr>
          <p:spPr bwMode="auto">
            <a:xfrm>
              <a:off x="6146800" y="6526213"/>
              <a:ext cx="50800" cy="6350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0" name="Freeform 200"/>
            <p:cNvSpPr>
              <a:spLocks/>
            </p:cNvSpPr>
            <p:nvPr/>
          </p:nvSpPr>
          <p:spPr bwMode="auto">
            <a:xfrm>
              <a:off x="6224588" y="6526213"/>
              <a:ext cx="15875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1" name="Freeform 201"/>
            <p:cNvSpPr>
              <a:spLocks/>
            </p:cNvSpPr>
            <p:nvPr/>
          </p:nvSpPr>
          <p:spPr bwMode="auto">
            <a:xfrm>
              <a:off x="6265863" y="6526213"/>
              <a:ext cx="57150" cy="6350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2" name="Freeform 202"/>
            <p:cNvSpPr>
              <a:spLocks/>
            </p:cNvSpPr>
            <p:nvPr/>
          </p:nvSpPr>
          <p:spPr bwMode="auto">
            <a:xfrm>
              <a:off x="6346825" y="6526213"/>
              <a:ext cx="42863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3" name="Freeform 203"/>
            <p:cNvSpPr>
              <a:spLocks noEditPoints="1"/>
            </p:cNvSpPr>
            <p:nvPr/>
          </p:nvSpPr>
          <p:spPr bwMode="auto">
            <a:xfrm>
              <a:off x="6416675" y="6526213"/>
              <a:ext cx="52388" cy="6350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4" name="Freeform 204"/>
            <p:cNvSpPr>
              <a:spLocks/>
            </p:cNvSpPr>
            <p:nvPr/>
          </p:nvSpPr>
          <p:spPr bwMode="auto">
            <a:xfrm>
              <a:off x="6491288" y="6526213"/>
              <a:ext cx="50800" cy="65088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5" name="Freeform 205"/>
            <p:cNvSpPr>
              <a:spLocks/>
            </p:cNvSpPr>
            <p:nvPr/>
          </p:nvSpPr>
          <p:spPr bwMode="auto">
            <a:xfrm>
              <a:off x="6565900" y="6526213"/>
              <a:ext cx="17463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6" name="Freeform 206"/>
            <p:cNvSpPr>
              <a:spLocks/>
            </p:cNvSpPr>
            <p:nvPr/>
          </p:nvSpPr>
          <p:spPr bwMode="auto">
            <a:xfrm>
              <a:off x="6610350" y="6526213"/>
              <a:ext cx="49213" cy="6350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7" name="Freeform 207"/>
            <p:cNvSpPr>
              <a:spLocks/>
            </p:cNvSpPr>
            <p:nvPr/>
          </p:nvSpPr>
          <p:spPr bwMode="auto">
            <a:xfrm>
              <a:off x="6677025" y="6526213"/>
              <a:ext cx="55563" cy="6350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8" name="Freeform 208"/>
            <p:cNvSpPr>
              <a:spLocks noEditPoints="1"/>
            </p:cNvSpPr>
            <p:nvPr/>
          </p:nvSpPr>
          <p:spPr bwMode="auto">
            <a:xfrm>
              <a:off x="5861050" y="6657976"/>
              <a:ext cx="41275" cy="61913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9" name="Freeform 209"/>
            <p:cNvSpPr>
              <a:spLocks/>
            </p:cNvSpPr>
            <p:nvPr/>
          </p:nvSpPr>
          <p:spPr bwMode="auto">
            <a:xfrm>
              <a:off x="5937250" y="6657976"/>
              <a:ext cx="38100" cy="61913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0" name="Freeform 210"/>
            <p:cNvSpPr>
              <a:spLocks/>
            </p:cNvSpPr>
            <p:nvPr/>
          </p:nvSpPr>
          <p:spPr bwMode="auto">
            <a:xfrm>
              <a:off x="60055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1" name="Freeform 211"/>
            <p:cNvSpPr>
              <a:spLocks/>
            </p:cNvSpPr>
            <p:nvPr/>
          </p:nvSpPr>
          <p:spPr bwMode="auto">
            <a:xfrm>
              <a:off x="6083300" y="6657976"/>
              <a:ext cx="55563" cy="61913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2" name="Freeform 212"/>
            <p:cNvSpPr>
              <a:spLocks noEditPoints="1"/>
            </p:cNvSpPr>
            <p:nvPr/>
          </p:nvSpPr>
          <p:spPr bwMode="auto">
            <a:xfrm>
              <a:off x="6167438" y="6657976"/>
              <a:ext cx="49213" cy="61913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3" name="Freeform 213"/>
            <p:cNvSpPr>
              <a:spLocks noEditPoints="1"/>
            </p:cNvSpPr>
            <p:nvPr/>
          </p:nvSpPr>
          <p:spPr bwMode="auto">
            <a:xfrm>
              <a:off x="6246813" y="6657976"/>
              <a:ext cx="42863" cy="61913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4" name="Freeform 214"/>
            <p:cNvSpPr>
              <a:spLocks/>
            </p:cNvSpPr>
            <p:nvPr/>
          </p:nvSpPr>
          <p:spPr bwMode="auto">
            <a:xfrm>
              <a:off x="63230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5" name="Freeform 215"/>
            <p:cNvSpPr>
              <a:spLocks/>
            </p:cNvSpPr>
            <p:nvPr/>
          </p:nvSpPr>
          <p:spPr bwMode="auto">
            <a:xfrm>
              <a:off x="6083300" y="5922963"/>
              <a:ext cx="209550" cy="411163"/>
            </a:xfrm>
            <a:custGeom>
              <a:avLst/>
              <a:gdLst>
                <a:gd name="T0" fmla="*/ 77 w 77"/>
                <a:gd name="T1" fmla="*/ 123 h 151"/>
                <a:gd name="T2" fmla="*/ 61 w 77"/>
                <a:gd name="T3" fmla="*/ 115 h 151"/>
                <a:gd name="T4" fmla="*/ 46 w 77"/>
                <a:gd name="T5" fmla="*/ 52 h 151"/>
                <a:gd name="T6" fmla="*/ 54 w 77"/>
                <a:gd name="T7" fmla="*/ 0 h 151"/>
                <a:gd name="T8" fmla="*/ 53 w 77"/>
                <a:gd name="T9" fmla="*/ 0 h 151"/>
                <a:gd name="T10" fmla="*/ 30 w 77"/>
                <a:gd name="T11" fmla="*/ 57 h 151"/>
                <a:gd name="T12" fmla="*/ 45 w 77"/>
                <a:gd name="T13" fmla="*/ 151 h 151"/>
                <a:gd name="T14" fmla="*/ 77 w 77"/>
                <a:gd name="T15" fmla="*/ 123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" h="151">
                  <a:moveTo>
                    <a:pt x="77" y="123"/>
                  </a:moveTo>
                  <a:cubicBezTo>
                    <a:pt x="73" y="121"/>
                    <a:pt x="68" y="119"/>
                    <a:pt x="61" y="115"/>
                  </a:cubicBezTo>
                  <a:cubicBezTo>
                    <a:pt x="40" y="103"/>
                    <a:pt x="34" y="84"/>
                    <a:pt x="46" y="52"/>
                  </a:cubicBezTo>
                  <a:cubicBezTo>
                    <a:pt x="52" y="33"/>
                    <a:pt x="56" y="17"/>
                    <a:pt x="54" y="0"/>
                  </a:cubicBezTo>
                  <a:cubicBezTo>
                    <a:pt x="54" y="0"/>
                    <a:pt x="53" y="0"/>
                    <a:pt x="53" y="0"/>
                  </a:cubicBezTo>
                  <a:cubicBezTo>
                    <a:pt x="52" y="21"/>
                    <a:pt x="44" y="34"/>
                    <a:pt x="30" y="57"/>
                  </a:cubicBezTo>
                  <a:cubicBezTo>
                    <a:pt x="0" y="105"/>
                    <a:pt x="31" y="140"/>
                    <a:pt x="45" y="151"/>
                  </a:cubicBezTo>
                  <a:cubicBezTo>
                    <a:pt x="58" y="144"/>
                    <a:pt x="69" y="135"/>
                    <a:pt x="77" y="12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6" name="Freeform 216"/>
            <p:cNvSpPr>
              <a:spLocks/>
            </p:cNvSpPr>
            <p:nvPr/>
          </p:nvSpPr>
          <p:spPr bwMode="auto">
            <a:xfrm>
              <a:off x="5961063" y="5911851"/>
              <a:ext cx="252413" cy="446088"/>
            </a:xfrm>
            <a:custGeom>
              <a:avLst/>
              <a:gdLst>
                <a:gd name="T0" fmla="*/ 61 w 93"/>
                <a:gd name="T1" fmla="*/ 59 h 164"/>
                <a:gd name="T2" fmla="*/ 93 w 93"/>
                <a:gd name="T3" fmla="*/ 1 h 164"/>
                <a:gd name="T4" fmla="*/ 93 w 93"/>
                <a:gd name="T5" fmla="*/ 0 h 164"/>
                <a:gd name="T6" fmla="*/ 39 w 93"/>
                <a:gd name="T7" fmla="*/ 58 h 164"/>
                <a:gd name="T8" fmla="*/ 12 w 93"/>
                <a:gd name="T9" fmla="*/ 154 h 164"/>
                <a:gd name="T10" fmla="*/ 51 w 93"/>
                <a:gd name="T11" fmla="*/ 164 h 164"/>
                <a:gd name="T12" fmla="*/ 60 w 93"/>
                <a:gd name="T13" fmla="*/ 163 h 164"/>
                <a:gd name="T14" fmla="*/ 61 w 93"/>
                <a:gd name="T15" fmla="*/ 59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64">
                  <a:moveTo>
                    <a:pt x="61" y="59"/>
                  </a:moveTo>
                  <a:cubicBezTo>
                    <a:pt x="84" y="32"/>
                    <a:pt x="92" y="19"/>
                    <a:pt x="93" y="1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7" y="23"/>
                    <a:pt x="74" y="34"/>
                    <a:pt x="39" y="58"/>
                  </a:cubicBezTo>
                  <a:cubicBezTo>
                    <a:pt x="0" y="83"/>
                    <a:pt x="2" y="127"/>
                    <a:pt x="12" y="154"/>
                  </a:cubicBezTo>
                  <a:cubicBezTo>
                    <a:pt x="24" y="160"/>
                    <a:pt x="37" y="164"/>
                    <a:pt x="51" y="164"/>
                  </a:cubicBezTo>
                  <a:cubicBezTo>
                    <a:pt x="54" y="164"/>
                    <a:pt x="57" y="164"/>
                    <a:pt x="60" y="163"/>
                  </a:cubicBezTo>
                  <a:cubicBezTo>
                    <a:pt x="33" y="122"/>
                    <a:pt x="35" y="90"/>
                    <a:pt x="61" y="5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7" name="Freeform 217"/>
            <p:cNvSpPr>
              <a:spLocks/>
            </p:cNvSpPr>
            <p:nvPr/>
          </p:nvSpPr>
          <p:spPr bwMode="auto">
            <a:xfrm>
              <a:off x="5864225" y="5907088"/>
              <a:ext cx="336550" cy="361950"/>
            </a:xfrm>
            <a:custGeom>
              <a:avLst/>
              <a:gdLst>
                <a:gd name="T0" fmla="*/ 83 w 124"/>
                <a:gd name="T1" fmla="*/ 41 h 133"/>
                <a:gd name="T2" fmla="*/ 124 w 124"/>
                <a:gd name="T3" fmla="*/ 0 h 133"/>
                <a:gd name="T4" fmla="*/ 124 w 124"/>
                <a:gd name="T5" fmla="*/ 0 h 133"/>
                <a:gd name="T6" fmla="*/ 52 w 124"/>
                <a:gd name="T7" fmla="*/ 32 h 133"/>
                <a:gd name="T8" fmla="*/ 2 w 124"/>
                <a:gd name="T9" fmla="*/ 64 h 133"/>
                <a:gd name="T10" fmla="*/ 0 w 124"/>
                <a:gd name="T11" fmla="*/ 79 h 133"/>
                <a:gd name="T12" fmla="*/ 20 w 124"/>
                <a:gd name="T13" fmla="*/ 133 h 133"/>
                <a:gd name="T14" fmla="*/ 83 w 124"/>
                <a:gd name="T15" fmla="*/ 4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33">
                  <a:moveTo>
                    <a:pt x="83" y="41"/>
                  </a:moveTo>
                  <a:cubicBezTo>
                    <a:pt x="109" y="30"/>
                    <a:pt x="121" y="13"/>
                    <a:pt x="124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2" y="23"/>
                    <a:pt x="90" y="27"/>
                    <a:pt x="52" y="32"/>
                  </a:cubicBezTo>
                  <a:cubicBezTo>
                    <a:pt x="30" y="35"/>
                    <a:pt x="12" y="48"/>
                    <a:pt x="2" y="64"/>
                  </a:cubicBezTo>
                  <a:cubicBezTo>
                    <a:pt x="1" y="69"/>
                    <a:pt x="0" y="74"/>
                    <a:pt x="0" y="79"/>
                  </a:cubicBezTo>
                  <a:cubicBezTo>
                    <a:pt x="0" y="99"/>
                    <a:pt x="8" y="118"/>
                    <a:pt x="20" y="133"/>
                  </a:cubicBezTo>
                  <a:cubicBezTo>
                    <a:pt x="19" y="68"/>
                    <a:pt x="52" y="54"/>
                    <a:pt x="83" y="4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</p:spTree>
    <p:extLst>
      <p:ext uri="{BB962C8B-B14F-4D97-AF65-F5344CB8AC3E}">
        <p14:creationId xmlns:p14="http://schemas.microsoft.com/office/powerpoint/2010/main" val="22906726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10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10607848" cy="1621619"/>
          </a:xfrm>
        </p:spPr>
        <p:txBody>
          <a:bodyPr rtlCol="0"/>
          <a:lstStyle/>
          <a:p>
            <a:pPr rtl="0"/>
            <a:r>
              <a:rPr lang="en-GB" dirty="0"/>
              <a:t>Discharging resistor</a:t>
            </a:r>
            <a:endParaRPr lang="da-DK" dirty="0">
              <a:solidFill>
                <a:schemeClr val="accent4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kstfelt 3">
                <a:extLst>
                  <a:ext uri="{FF2B5EF4-FFF2-40B4-BE49-F238E27FC236}">
                    <a16:creationId xmlns:a16="http://schemas.microsoft.com/office/drawing/2014/main" id="{AEACCBB6-9EA5-43C2-B485-46229DDE0443}"/>
                  </a:ext>
                </a:extLst>
              </p:cNvPr>
              <p:cNvSpPr txBox="1"/>
              <p:nvPr/>
            </p:nvSpPr>
            <p:spPr>
              <a:xfrm>
                <a:off x="6207760" y="1422008"/>
                <a:ext cx="4106573" cy="13454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pc="3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s-ES" b="0" i="1" spc="3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r>
                        <a:rPr lang="es-ES" b="0" i="1" spc="3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i="1" spc="30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b="0" i="1" spc="300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f>
                            <m:fPr>
                              <m:ctrlPr>
                                <a:rPr lang="en-GB" i="1" spc="30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s-ES" b="0" i="1" spc="30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s-ES" b="0" i="1" spc="30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num>
                            <m:den>
                              <m:r>
                                <a:rPr lang="es-ES" b="0" i="1" spc="300" smtClean="0">
                                  <a:latin typeface="Cambria Math" panose="02040503050406030204" pitchFamily="18" charset="0"/>
                                </a:rPr>
                                <m:t>𝑅𝐶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GB" spc="300" dirty="0"/>
              </a:p>
              <a:p>
                <a:endParaRPr lang="en-GB" spc="3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pc="3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s-ES" b="0" i="1" spc="3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r>
                        <a:rPr lang="en-GB" i="1" spc="3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 spc="3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pc="3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s-ES" b="0" i="1" spc="3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𝐺𝑆</m:t>
                          </m:r>
                        </m:sub>
                      </m:sSub>
                      <m:r>
                        <a:rPr lang="es-ES" b="0" i="1" spc="3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−</m:t>
                      </m:r>
                      <m:sSub>
                        <m:sSubPr>
                          <m:ctrlPr>
                            <a:rPr lang="en-GB" i="1" spc="3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 spc="3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s-ES" b="0" i="1" spc="3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𝑓𝑖𝑛𝑎𝑙</m:t>
                          </m:r>
                        </m:sub>
                      </m:sSub>
                    </m:oMath>
                  </m:oMathPara>
                </a14:m>
                <a:endParaRPr lang="en-GB" spc="300" dirty="0"/>
              </a:p>
              <a:p>
                <a:endParaRPr lang="en-GB" spc="300" dirty="0"/>
              </a:p>
            </p:txBody>
          </p:sp>
        </mc:Choice>
        <mc:Fallback xmlns="">
          <p:sp>
            <p:nvSpPr>
              <p:cNvPr id="14" name="Tekstfelt 3">
                <a:extLst>
                  <a:ext uri="{FF2B5EF4-FFF2-40B4-BE49-F238E27FC236}">
                    <a16:creationId xmlns:a16="http://schemas.microsoft.com/office/drawing/2014/main" id="{AEACCBB6-9EA5-43C2-B485-46229DDE04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7760" y="1422008"/>
                <a:ext cx="4106573" cy="13454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Rectángulo 30">
            <a:extLst>
              <a:ext uri="{FF2B5EF4-FFF2-40B4-BE49-F238E27FC236}">
                <a16:creationId xmlns:a16="http://schemas.microsoft.com/office/drawing/2014/main" id="{CDF2F689-FA72-4CE3-A41A-30C2EC423174}"/>
              </a:ext>
            </a:extLst>
          </p:cNvPr>
          <p:cNvSpPr/>
          <p:nvPr/>
        </p:nvSpPr>
        <p:spPr>
          <a:xfrm rot="16200000">
            <a:off x="1385337" y="2661068"/>
            <a:ext cx="817327" cy="21991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Conector recto 47">
            <a:extLst>
              <a:ext uri="{FF2B5EF4-FFF2-40B4-BE49-F238E27FC236}">
                <a16:creationId xmlns:a16="http://schemas.microsoft.com/office/drawing/2014/main" id="{D65F11D4-FC7B-4BF2-B3A6-9E995873AD14}"/>
              </a:ext>
            </a:extLst>
          </p:cNvPr>
          <p:cNvCxnSpPr>
            <a:cxnSpLocks/>
          </p:cNvCxnSpPr>
          <p:nvPr/>
        </p:nvCxnSpPr>
        <p:spPr>
          <a:xfrm>
            <a:off x="1211811" y="2083631"/>
            <a:ext cx="1821610" cy="1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ector recto 49">
            <a:extLst>
              <a:ext uri="{FF2B5EF4-FFF2-40B4-BE49-F238E27FC236}">
                <a16:creationId xmlns:a16="http://schemas.microsoft.com/office/drawing/2014/main" id="{CBBC6C5A-9A3C-4A90-AC23-0B329F614114}"/>
              </a:ext>
            </a:extLst>
          </p:cNvPr>
          <p:cNvCxnSpPr>
            <a:cxnSpLocks/>
          </p:cNvCxnSpPr>
          <p:nvPr/>
        </p:nvCxnSpPr>
        <p:spPr>
          <a:xfrm>
            <a:off x="3033421" y="1741960"/>
            <a:ext cx="0" cy="66226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ector recto 54">
            <a:extLst>
              <a:ext uri="{FF2B5EF4-FFF2-40B4-BE49-F238E27FC236}">
                <a16:creationId xmlns:a16="http://schemas.microsoft.com/office/drawing/2014/main" id="{48A84381-D5FE-4204-AB75-DDA0C326BE62}"/>
              </a:ext>
            </a:extLst>
          </p:cNvPr>
          <p:cNvCxnSpPr>
            <a:cxnSpLocks/>
          </p:cNvCxnSpPr>
          <p:nvPr/>
        </p:nvCxnSpPr>
        <p:spPr>
          <a:xfrm flipV="1">
            <a:off x="3170581" y="1858944"/>
            <a:ext cx="261620" cy="150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ector recto 57">
            <a:extLst>
              <a:ext uri="{FF2B5EF4-FFF2-40B4-BE49-F238E27FC236}">
                <a16:creationId xmlns:a16="http://schemas.microsoft.com/office/drawing/2014/main" id="{A39105EA-F454-4AED-9CFB-8CCC833736DF}"/>
              </a:ext>
            </a:extLst>
          </p:cNvPr>
          <p:cNvCxnSpPr>
            <a:cxnSpLocks/>
          </p:cNvCxnSpPr>
          <p:nvPr/>
        </p:nvCxnSpPr>
        <p:spPr>
          <a:xfrm>
            <a:off x="3170581" y="2301271"/>
            <a:ext cx="26162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ector recto 61">
            <a:extLst>
              <a:ext uri="{FF2B5EF4-FFF2-40B4-BE49-F238E27FC236}">
                <a16:creationId xmlns:a16="http://schemas.microsoft.com/office/drawing/2014/main" id="{1D40264B-322C-4C8F-A781-43BCC95CB07F}"/>
              </a:ext>
            </a:extLst>
          </p:cNvPr>
          <p:cNvCxnSpPr>
            <a:cxnSpLocks/>
          </p:cNvCxnSpPr>
          <p:nvPr/>
        </p:nvCxnSpPr>
        <p:spPr>
          <a:xfrm>
            <a:off x="3432201" y="2073092"/>
            <a:ext cx="0" cy="174949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ector recto 62">
            <a:extLst>
              <a:ext uri="{FF2B5EF4-FFF2-40B4-BE49-F238E27FC236}">
                <a16:creationId xmlns:a16="http://schemas.microsoft.com/office/drawing/2014/main" id="{30955252-43E5-47DC-A159-304FE60619FB}"/>
              </a:ext>
            </a:extLst>
          </p:cNvPr>
          <p:cNvCxnSpPr>
            <a:cxnSpLocks/>
          </p:cNvCxnSpPr>
          <p:nvPr/>
        </p:nvCxnSpPr>
        <p:spPr>
          <a:xfrm>
            <a:off x="3432201" y="1541613"/>
            <a:ext cx="0" cy="317331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ector recto de flecha 65">
            <a:extLst>
              <a:ext uri="{FF2B5EF4-FFF2-40B4-BE49-F238E27FC236}">
                <a16:creationId xmlns:a16="http://schemas.microsoft.com/office/drawing/2014/main" id="{0CC762C7-0071-41CD-9FD0-47F8E696FEF7}"/>
              </a:ext>
            </a:extLst>
          </p:cNvPr>
          <p:cNvCxnSpPr>
            <a:cxnSpLocks/>
          </p:cNvCxnSpPr>
          <p:nvPr/>
        </p:nvCxnSpPr>
        <p:spPr>
          <a:xfrm flipH="1">
            <a:off x="3170581" y="2073092"/>
            <a:ext cx="26162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ector recto 71">
            <a:extLst>
              <a:ext uri="{FF2B5EF4-FFF2-40B4-BE49-F238E27FC236}">
                <a16:creationId xmlns:a16="http://schemas.microsoft.com/office/drawing/2014/main" id="{E370F85B-F26C-49E1-8427-2F80F93CBAE9}"/>
              </a:ext>
            </a:extLst>
          </p:cNvPr>
          <p:cNvCxnSpPr>
            <a:cxnSpLocks/>
          </p:cNvCxnSpPr>
          <p:nvPr/>
        </p:nvCxnSpPr>
        <p:spPr>
          <a:xfrm>
            <a:off x="3170581" y="1750487"/>
            <a:ext cx="0" cy="17479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onector recto 75">
            <a:extLst>
              <a:ext uri="{FF2B5EF4-FFF2-40B4-BE49-F238E27FC236}">
                <a16:creationId xmlns:a16="http://schemas.microsoft.com/office/drawing/2014/main" id="{2BECAE6E-B2C8-4D31-92BA-3C70C2E5286E}"/>
              </a:ext>
            </a:extLst>
          </p:cNvPr>
          <p:cNvCxnSpPr>
            <a:cxnSpLocks/>
          </p:cNvCxnSpPr>
          <p:nvPr/>
        </p:nvCxnSpPr>
        <p:spPr>
          <a:xfrm>
            <a:off x="3170581" y="2216280"/>
            <a:ext cx="0" cy="17479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onector recto 76">
            <a:extLst>
              <a:ext uri="{FF2B5EF4-FFF2-40B4-BE49-F238E27FC236}">
                <a16:creationId xmlns:a16="http://schemas.microsoft.com/office/drawing/2014/main" id="{75B62C2B-6060-48EA-8DB1-7367E6ADD73D}"/>
              </a:ext>
            </a:extLst>
          </p:cNvPr>
          <p:cNvCxnSpPr>
            <a:cxnSpLocks/>
          </p:cNvCxnSpPr>
          <p:nvPr/>
        </p:nvCxnSpPr>
        <p:spPr>
          <a:xfrm>
            <a:off x="3170581" y="1985695"/>
            <a:ext cx="0" cy="17479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kstfelt 3">
                <a:extLst>
                  <a:ext uri="{FF2B5EF4-FFF2-40B4-BE49-F238E27FC236}">
                    <a16:creationId xmlns:a16="http://schemas.microsoft.com/office/drawing/2014/main" id="{955D3B55-6810-4458-8118-DD92C8DB1F0A}"/>
                  </a:ext>
                </a:extLst>
              </p:cNvPr>
              <p:cNvSpPr txBox="1"/>
              <p:nvPr/>
            </p:nvSpPr>
            <p:spPr>
              <a:xfrm>
                <a:off x="364898" y="2501184"/>
                <a:ext cx="914400" cy="3585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i="1" spc="30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  <m:t>𝑑𝑖𝑠𝑐h𝑎𝑟𝑔𝑒</m:t>
                          </m:r>
                        </m:sub>
                      </m:sSub>
                    </m:oMath>
                  </m:oMathPara>
                </a14:m>
                <a:endParaRPr lang="en-GB" sz="1600" spc="300" dirty="0"/>
              </a:p>
            </p:txBody>
          </p:sp>
        </mc:Choice>
        <mc:Fallback xmlns="">
          <p:sp>
            <p:nvSpPr>
              <p:cNvPr id="78" name="Tekstfelt 3">
                <a:extLst>
                  <a:ext uri="{FF2B5EF4-FFF2-40B4-BE49-F238E27FC236}">
                    <a16:creationId xmlns:a16="http://schemas.microsoft.com/office/drawing/2014/main" id="{955D3B55-6810-4458-8118-DD92C8DB1F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898" y="2501184"/>
                <a:ext cx="914400" cy="358560"/>
              </a:xfrm>
              <a:prstGeom prst="rect">
                <a:avLst/>
              </a:prstGeom>
              <a:blipFill>
                <a:blip r:embed="rId4"/>
                <a:stretch>
                  <a:fillRect r="-44000" b="-67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Conector recto 38">
            <a:extLst>
              <a:ext uri="{FF2B5EF4-FFF2-40B4-BE49-F238E27FC236}">
                <a16:creationId xmlns:a16="http://schemas.microsoft.com/office/drawing/2014/main" id="{1813FCC5-A516-485B-9B83-0EB2BE8C758E}"/>
              </a:ext>
            </a:extLst>
          </p:cNvPr>
          <p:cNvCxnSpPr>
            <a:cxnSpLocks/>
          </p:cNvCxnSpPr>
          <p:nvPr/>
        </p:nvCxnSpPr>
        <p:spPr>
          <a:xfrm>
            <a:off x="1794000" y="2083631"/>
            <a:ext cx="0" cy="27873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ector recto 40">
            <a:extLst>
              <a:ext uri="{FF2B5EF4-FFF2-40B4-BE49-F238E27FC236}">
                <a16:creationId xmlns:a16="http://schemas.microsoft.com/office/drawing/2014/main" id="{02ACD141-E2CA-4224-A32B-AA0DA54085F5}"/>
              </a:ext>
            </a:extLst>
          </p:cNvPr>
          <p:cNvCxnSpPr>
            <a:cxnSpLocks/>
          </p:cNvCxnSpPr>
          <p:nvPr/>
        </p:nvCxnSpPr>
        <p:spPr>
          <a:xfrm>
            <a:off x="1799953" y="3179691"/>
            <a:ext cx="0" cy="317331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ector recto 43">
            <a:extLst>
              <a:ext uri="{FF2B5EF4-FFF2-40B4-BE49-F238E27FC236}">
                <a16:creationId xmlns:a16="http://schemas.microsoft.com/office/drawing/2014/main" id="{7534C133-11F9-4554-B933-6196EA68CC16}"/>
              </a:ext>
            </a:extLst>
          </p:cNvPr>
          <p:cNvCxnSpPr>
            <a:cxnSpLocks/>
          </p:cNvCxnSpPr>
          <p:nvPr/>
        </p:nvCxnSpPr>
        <p:spPr>
          <a:xfrm>
            <a:off x="1799953" y="3495424"/>
            <a:ext cx="1632248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recto 48">
            <a:extLst>
              <a:ext uri="{FF2B5EF4-FFF2-40B4-BE49-F238E27FC236}">
                <a16:creationId xmlns:a16="http://schemas.microsoft.com/office/drawing/2014/main" id="{4C0611D5-082E-482D-BE81-6EA3B9A01F35}"/>
              </a:ext>
            </a:extLst>
          </p:cNvPr>
          <p:cNvCxnSpPr>
            <a:cxnSpLocks/>
          </p:cNvCxnSpPr>
          <p:nvPr/>
        </p:nvCxnSpPr>
        <p:spPr>
          <a:xfrm>
            <a:off x="2470656" y="2096665"/>
            <a:ext cx="0" cy="50062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ector recto 50">
            <a:extLst>
              <a:ext uri="{FF2B5EF4-FFF2-40B4-BE49-F238E27FC236}">
                <a16:creationId xmlns:a16="http://schemas.microsoft.com/office/drawing/2014/main" id="{14D098C0-481C-46CF-A208-788502CFF04D}"/>
              </a:ext>
            </a:extLst>
          </p:cNvPr>
          <p:cNvCxnSpPr>
            <a:cxnSpLocks/>
          </p:cNvCxnSpPr>
          <p:nvPr/>
        </p:nvCxnSpPr>
        <p:spPr>
          <a:xfrm>
            <a:off x="2300442" y="2610726"/>
            <a:ext cx="340427" cy="1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ector recto 51">
            <a:extLst>
              <a:ext uri="{FF2B5EF4-FFF2-40B4-BE49-F238E27FC236}">
                <a16:creationId xmlns:a16="http://schemas.microsoft.com/office/drawing/2014/main" id="{C5AD2652-996B-4F59-A033-951EB3C8E532}"/>
              </a:ext>
            </a:extLst>
          </p:cNvPr>
          <p:cNvCxnSpPr>
            <a:cxnSpLocks/>
          </p:cNvCxnSpPr>
          <p:nvPr/>
        </p:nvCxnSpPr>
        <p:spPr>
          <a:xfrm>
            <a:off x="2300441" y="2745251"/>
            <a:ext cx="340427" cy="1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ector recto 52">
            <a:extLst>
              <a:ext uri="{FF2B5EF4-FFF2-40B4-BE49-F238E27FC236}">
                <a16:creationId xmlns:a16="http://schemas.microsoft.com/office/drawing/2014/main" id="{077A8D23-4A8C-4652-8632-4974E2093438}"/>
              </a:ext>
            </a:extLst>
          </p:cNvPr>
          <p:cNvCxnSpPr>
            <a:cxnSpLocks/>
          </p:cNvCxnSpPr>
          <p:nvPr/>
        </p:nvCxnSpPr>
        <p:spPr>
          <a:xfrm>
            <a:off x="2470654" y="2745251"/>
            <a:ext cx="0" cy="43444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ector recto 53">
            <a:extLst>
              <a:ext uri="{FF2B5EF4-FFF2-40B4-BE49-F238E27FC236}">
                <a16:creationId xmlns:a16="http://schemas.microsoft.com/office/drawing/2014/main" id="{60BB86D0-5087-45BF-A7A2-5E53B5199474}"/>
              </a:ext>
            </a:extLst>
          </p:cNvPr>
          <p:cNvCxnSpPr>
            <a:cxnSpLocks/>
          </p:cNvCxnSpPr>
          <p:nvPr/>
        </p:nvCxnSpPr>
        <p:spPr>
          <a:xfrm>
            <a:off x="2470656" y="3179691"/>
            <a:ext cx="96154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kstfelt 3">
                <a:extLst>
                  <a:ext uri="{FF2B5EF4-FFF2-40B4-BE49-F238E27FC236}">
                    <a16:creationId xmlns:a16="http://schemas.microsoft.com/office/drawing/2014/main" id="{3D54F7DA-525C-477C-AD7B-B8AF1E256F3A}"/>
                  </a:ext>
                </a:extLst>
              </p:cNvPr>
              <p:cNvSpPr txBox="1"/>
              <p:nvPr/>
            </p:nvSpPr>
            <p:spPr>
              <a:xfrm>
                <a:off x="2485874" y="2601750"/>
                <a:ext cx="9144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i="1" spc="30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  <m:t>𝑖𝑠𝑠</m:t>
                          </m:r>
                        </m:sub>
                      </m:sSub>
                    </m:oMath>
                  </m:oMathPara>
                </a14:m>
                <a:endParaRPr lang="en-GB" sz="1600" spc="300" dirty="0"/>
              </a:p>
            </p:txBody>
          </p:sp>
        </mc:Choice>
        <mc:Fallback xmlns="">
          <p:sp>
            <p:nvSpPr>
              <p:cNvPr id="56" name="Tekstfelt 3">
                <a:extLst>
                  <a:ext uri="{FF2B5EF4-FFF2-40B4-BE49-F238E27FC236}">
                    <a16:creationId xmlns:a16="http://schemas.microsoft.com/office/drawing/2014/main" id="{3D54F7DA-525C-477C-AD7B-B8AF1E256F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5874" y="2601750"/>
                <a:ext cx="914400" cy="338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Conector recto 26">
            <a:extLst>
              <a:ext uri="{FF2B5EF4-FFF2-40B4-BE49-F238E27FC236}">
                <a16:creationId xmlns:a16="http://schemas.microsoft.com/office/drawing/2014/main" id="{D0230490-C32B-47F2-AAFF-1E9A70DE15F4}"/>
              </a:ext>
            </a:extLst>
          </p:cNvPr>
          <p:cNvCxnSpPr>
            <a:cxnSpLocks/>
          </p:cNvCxnSpPr>
          <p:nvPr/>
        </p:nvCxnSpPr>
        <p:spPr>
          <a:xfrm>
            <a:off x="1866607" y="4314570"/>
            <a:ext cx="0" cy="72354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cto 27">
            <a:extLst>
              <a:ext uri="{FF2B5EF4-FFF2-40B4-BE49-F238E27FC236}">
                <a16:creationId xmlns:a16="http://schemas.microsoft.com/office/drawing/2014/main" id="{43E15392-52F4-40DC-9569-CF0D43AB766D}"/>
              </a:ext>
            </a:extLst>
          </p:cNvPr>
          <p:cNvCxnSpPr>
            <a:cxnSpLocks/>
          </p:cNvCxnSpPr>
          <p:nvPr/>
        </p:nvCxnSpPr>
        <p:spPr>
          <a:xfrm>
            <a:off x="1696393" y="5051551"/>
            <a:ext cx="340427" cy="1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cto 29">
            <a:extLst>
              <a:ext uri="{FF2B5EF4-FFF2-40B4-BE49-F238E27FC236}">
                <a16:creationId xmlns:a16="http://schemas.microsoft.com/office/drawing/2014/main" id="{B98E59E0-1176-420B-8B2F-D44CF02F4285}"/>
              </a:ext>
            </a:extLst>
          </p:cNvPr>
          <p:cNvCxnSpPr>
            <a:cxnSpLocks/>
          </p:cNvCxnSpPr>
          <p:nvPr/>
        </p:nvCxnSpPr>
        <p:spPr>
          <a:xfrm>
            <a:off x="1696392" y="5186076"/>
            <a:ext cx="340427" cy="1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 recto 31">
            <a:extLst>
              <a:ext uri="{FF2B5EF4-FFF2-40B4-BE49-F238E27FC236}">
                <a16:creationId xmlns:a16="http://schemas.microsoft.com/office/drawing/2014/main" id="{D5CD0282-9061-4BC9-95E3-7B1DAF4D1E05}"/>
              </a:ext>
            </a:extLst>
          </p:cNvPr>
          <p:cNvCxnSpPr>
            <a:cxnSpLocks/>
          </p:cNvCxnSpPr>
          <p:nvPr/>
        </p:nvCxnSpPr>
        <p:spPr>
          <a:xfrm>
            <a:off x="1866605" y="5186076"/>
            <a:ext cx="2" cy="78330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ángulo 66">
            <a:extLst>
              <a:ext uri="{FF2B5EF4-FFF2-40B4-BE49-F238E27FC236}">
                <a16:creationId xmlns:a16="http://schemas.microsoft.com/office/drawing/2014/main" id="{69A192BE-F1F4-4043-9D44-F917E2FA5846}"/>
              </a:ext>
            </a:extLst>
          </p:cNvPr>
          <p:cNvSpPr/>
          <p:nvPr/>
        </p:nvSpPr>
        <p:spPr>
          <a:xfrm rot="16200000">
            <a:off x="2145392" y="5022460"/>
            <a:ext cx="687523" cy="21991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8" name="Conector recto 67">
            <a:extLst>
              <a:ext uri="{FF2B5EF4-FFF2-40B4-BE49-F238E27FC236}">
                <a16:creationId xmlns:a16="http://schemas.microsoft.com/office/drawing/2014/main" id="{E916AF0A-2C3F-4E43-8A7E-3CB2607AE5E6}"/>
              </a:ext>
            </a:extLst>
          </p:cNvPr>
          <p:cNvCxnSpPr>
            <a:cxnSpLocks/>
            <a:endCxn id="67" idx="3"/>
          </p:cNvCxnSpPr>
          <p:nvPr/>
        </p:nvCxnSpPr>
        <p:spPr>
          <a:xfrm>
            <a:off x="2489153" y="4322064"/>
            <a:ext cx="1" cy="46659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ector recto 68">
            <a:extLst>
              <a:ext uri="{FF2B5EF4-FFF2-40B4-BE49-F238E27FC236}">
                <a16:creationId xmlns:a16="http://schemas.microsoft.com/office/drawing/2014/main" id="{DC994ECF-0D5A-4934-9EC1-ED189B34571A}"/>
              </a:ext>
            </a:extLst>
          </p:cNvPr>
          <p:cNvCxnSpPr>
            <a:cxnSpLocks/>
          </p:cNvCxnSpPr>
          <p:nvPr/>
        </p:nvCxnSpPr>
        <p:spPr>
          <a:xfrm flipH="1">
            <a:off x="2489153" y="5476182"/>
            <a:ext cx="5953" cy="49320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E3DEA077-1FDD-4304-94FE-17F29B196108}"/>
              </a:ext>
            </a:extLst>
          </p:cNvPr>
          <p:cNvCxnSpPr/>
          <p:nvPr/>
        </p:nvCxnSpPr>
        <p:spPr>
          <a:xfrm>
            <a:off x="3426162" y="4322064"/>
            <a:ext cx="0" cy="34747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DB4E6EE8-7262-46DA-B0F3-13EBE460D55F}"/>
              </a:ext>
            </a:extLst>
          </p:cNvPr>
          <p:cNvCxnSpPr/>
          <p:nvPr/>
        </p:nvCxnSpPr>
        <p:spPr>
          <a:xfrm flipH="1">
            <a:off x="3285954" y="4669536"/>
            <a:ext cx="140208" cy="29870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ector recto 69">
            <a:extLst>
              <a:ext uri="{FF2B5EF4-FFF2-40B4-BE49-F238E27FC236}">
                <a16:creationId xmlns:a16="http://schemas.microsoft.com/office/drawing/2014/main" id="{1E56060F-E1C7-4F9E-8C0B-A05CBFCAA4F7}"/>
              </a:ext>
            </a:extLst>
          </p:cNvPr>
          <p:cNvCxnSpPr/>
          <p:nvPr/>
        </p:nvCxnSpPr>
        <p:spPr>
          <a:xfrm>
            <a:off x="3438354" y="4968240"/>
            <a:ext cx="0" cy="34747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ector recto 70">
            <a:extLst>
              <a:ext uri="{FF2B5EF4-FFF2-40B4-BE49-F238E27FC236}">
                <a16:creationId xmlns:a16="http://schemas.microsoft.com/office/drawing/2014/main" id="{D5F33482-62B0-4FE0-BBEE-F9E6A73305B8}"/>
              </a:ext>
            </a:extLst>
          </p:cNvPr>
          <p:cNvCxnSpPr/>
          <p:nvPr/>
        </p:nvCxnSpPr>
        <p:spPr>
          <a:xfrm flipH="1">
            <a:off x="3298146" y="5315712"/>
            <a:ext cx="140208" cy="29870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ector recto 72">
            <a:extLst>
              <a:ext uri="{FF2B5EF4-FFF2-40B4-BE49-F238E27FC236}">
                <a16:creationId xmlns:a16="http://schemas.microsoft.com/office/drawing/2014/main" id="{63141CB8-A958-4CF3-AF11-1C905A178394}"/>
              </a:ext>
            </a:extLst>
          </p:cNvPr>
          <p:cNvCxnSpPr/>
          <p:nvPr/>
        </p:nvCxnSpPr>
        <p:spPr>
          <a:xfrm>
            <a:off x="3426162" y="5621910"/>
            <a:ext cx="0" cy="34747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ector recto 73">
            <a:extLst>
              <a:ext uri="{FF2B5EF4-FFF2-40B4-BE49-F238E27FC236}">
                <a16:creationId xmlns:a16="http://schemas.microsoft.com/office/drawing/2014/main" id="{9C719ADA-234C-42ED-B6BF-2F2D01473D42}"/>
              </a:ext>
            </a:extLst>
          </p:cNvPr>
          <p:cNvCxnSpPr>
            <a:cxnSpLocks/>
          </p:cNvCxnSpPr>
          <p:nvPr/>
        </p:nvCxnSpPr>
        <p:spPr>
          <a:xfrm>
            <a:off x="1866607" y="4314570"/>
            <a:ext cx="155955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ector recto 74">
            <a:extLst>
              <a:ext uri="{FF2B5EF4-FFF2-40B4-BE49-F238E27FC236}">
                <a16:creationId xmlns:a16="http://schemas.microsoft.com/office/drawing/2014/main" id="{3BCBACEA-9C6A-44E0-B3ED-5C1C1AF6C272}"/>
              </a:ext>
            </a:extLst>
          </p:cNvPr>
          <p:cNvCxnSpPr>
            <a:cxnSpLocks/>
          </p:cNvCxnSpPr>
          <p:nvPr/>
        </p:nvCxnSpPr>
        <p:spPr>
          <a:xfrm>
            <a:off x="1866607" y="5969382"/>
            <a:ext cx="193553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ector recto 78">
            <a:extLst>
              <a:ext uri="{FF2B5EF4-FFF2-40B4-BE49-F238E27FC236}">
                <a16:creationId xmlns:a16="http://schemas.microsoft.com/office/drawing/2014/main" id="{EEAB60EA-AADD-483E-AD80-4C9B797A1A88}"/>
              </a:ext>
            </a:extLst>
          </p:cNvPr>
          <p:cNvCxnSpPr>
            <a:cxnSpLocks/>
          </p:cNvCxnSpPr>
          <p:nvPr/>
        </p:nvCxnSpPr>
        <p:spPr>
          <a:xfrm>
            <a:off x="3461710" y="5132418"/>
            <a:ext cx="340427" cy="1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kstfelt 3">
                <a:extLst>
                  <a:ext uri="{FF2B5EF4-FFF2-40B4-BE49-F238E27FC236}">
                    <a16:creationId xmlns:a16="http://schemas.microsoft.com/office/drawing/2014/main" id="{C59C6347-F4F8-45FB-A6E5-76C46A6C246F}"/>
                  </a:ext>
                </a:extLst>
              </p:cNvPr>
              <p:cNvSpPr txBox="1"/>
              <p:nvPr/>
            </p:nvSpPr>
            <p:spPr>
              <a:xfrm rot="16200000">
                <a:off x="2327917" y="5158150"/>
                <a:ext cx="914400" cy="3585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i="1" spc="30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  <m:t>𝑑𝑖𝑠𝑐h𝑎𝑟𝑔𝑒</m:t>
                          </m:r>
                        </m:sub>
                      </m:sSub>
                    </m:oMath>
                  </m:oMathPara>
                </a14:m>
                <a:endParaRPr lang="en-GB" sz="1600" spc="300" dirty="0"/>
              </a:p>
            </p:txBody>
          </p:sp>
        </mc:Choice>
        <mc:Fallback xmlns="">
          <p:sp>
            <p:nvSpPr>
              <p:cNvPr id="80" name="Tekstfelt 3">
                <a:extLst>
                  <a:ext uri="{FF2B5EF4-FFF2-40B4-BE49-F238E27FC236}">
                    <a16:creationId xmlns:a16="http://schemas.microsoft.com/office/drawing/2014/main" id="{C59C6347-F4F8-45FB-A6E5-76C46A6C24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2327917" y="5158150"/>
                <a:ext cx="914400" cy="358560"/>
              </a:xfrm>
              <a:prstGeom prst="rect">
                <a:avLst/>
              </a:prstGeom>
              <a:blipFill>
                <a:blip r:embed="rId6"/>
                <a:stretch>
                  <a:fillRect t="-44667" r="-67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kstfelt 3">
                <a:extLst>
                  <a:ext uri="{FF2B5EF4-FFF2-40B4-BE49-F238E27FC236}">
                    <a16:creationId xmlns:a16="http://schemas.microsoft.com/office/drawing/2014/main" id="{694D807E-F94C-47A3-BEC4-5D1B21F40192}"/>
                  </a:ext>
                </a:extLst>
              </p:cNvPr>
              <p:cNvSpPr txBox="1"/>
              <p:nvPr/>
            </p:nvSpPr>
            <p:spPr>
              <a:xfrm>
                <a:off x="968492" y="4877045"/>
                <a:ext cx="9144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i="1" spc="30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</m:oMath>
                  </m:oMathPara>
                </a14:m>
                <a:endParaRPr lang="en-GB" sz="1600" spc="300" dirty="0"/>
              </a:p>
            </p:txBody>
          </p:sp>
        </mc:Choice>
        <mc:Fallback xmlns="">
          <p:sp>
            <p:nvSpPr>
              <p:cNvPr id="81" name="Tekstfelt 3">
                <a:extLst>
                  <a:ext uri="{FF2B5EF4-FFF2-40B4-BE49-F238E27FC236}">
                    <a16:creationId xmlns:a16="http://schemas.microsoft.com/office/drawing/2014/main" id="{694D807E-F94C-47A3-BEC4-5D1B21F401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492" y="4877045"/>
                <a:ext cx="914400" cy="3385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" name="Grupo 23">
            <a:extLst>
              <a:ext uri="{FF2B5EF4-FFF2-40B4-BE49-F238E27FC236}">
                <a16:creationId xmlns:a16="http://schemas.microsoft.com/office/drawing/2014/main" id="{EA257818-5F45-4BC2-B3CA-41E444DF604E}"/>
              </a:ext>
            </a:extLst>
          </p:cNvPr>
          <p:cNvGrpSpPr/>
          <p:nvPr/>
        </p:nvGrpSpPr>
        <p:grpSpPr>
          <a:xfrm>
            <a:off x="5261236" y="2767505"/>
            <a:ext cx="5523060" cy="2838365"/>
            <a:chOff x="5261236" y="2859744"/>
            <a:chExt cx="5523060" cy="2838365"/>
          </a:xfrm>
        </p:grpSpPr>
        <p:pic>
          <p:nvPicPr>
            <p:cNvPr id="22" name="Imagen 21">
              <a:extLst>
                <a:ext uri="{FF2B5EF4-FFF2-40B4-BE49-F238E27FC236}">
                  <a16:creationId xmlns:a16="http://schemas.microsoft.com/office/drawing/2014/main" id="{8A6B5C0E-2A7A-4C5E-AD43-C6EFE96BEA7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61236" y="2859744"/>
              <a:ext cx="5523060" cy="2838365"/>
            </a:xfrm>
            <a:prstGeom prst="rect">
              <a:avLst/>
            </a:prstGeom>
          </p:spPr>
        </p:pic>
        <p:sp>
          <p:nvSpPr>
            <p:cNvPr id="23" name="Rectángulo 22">
              <a:extLst>
                <a:ext uri="{FF2B5EF4-FFF2-40B4-BE49-F238E27FC236}">
                  <a16:creationId xmlns:a16="http://schemas.microsoft.com/office/drawing/2014/main" id="{59EDC189-9D08-4F25-9FE4-C370BBB3CCB6}"/>
                </a:ext>
              </a:extLst>
            </p:cNvPr>
            <p:cNvSpPr/>
            <p:nvPr/>
          </p:nvSpPr>
          <p:spPr>
            <a:xfrm>
              <a:off x="5261236" y="3497022"/>
              <a:ext cx="140208" cy="12916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029419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11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8882303" cy="1621619"/>
          </a:xfrm>
        </p:spPr>
        <p:txBody>
          <a:bodyPr rtlCol="0"/>
          <a:lstStyle/>
          <a:p>
            <a:pPr rtl="0"/>
            <a:r>
              <a:rPr lang="en-GB" dirty="0"/>
              <a:t>MPPT – Running frequency</a:t>
            </a:r>
            <a:endParaRPr lang="da-DK" dirty="0">
              <a:solidFill>
                <a:schemeClr val="accent4"/>
              </a:solidFill>
            </a:endParaRPr>
          </a:p>
        </p:txBody>
      </p:sp>
      <p:sp>
        <p:nvSpPr>
          <p:cNvPr id="4" name="Tekstfelt 3"/>
          <p:cNvSpPr txBox="1"/>
          <p:nvPr/>
        </p:nvSpPr>
        <p:spPr>
          <a:xfrm>
            <a:off x="713309" y="1085740"/>
            <a:ext cx="636457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endParaRPr lang="da-DK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/>
              <a:t>Low frequency will lead to low reaction speed and oscillations</a:t>
            </a: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/>
              <a:t>High frequency increases computational requirements</a:t>
            </a: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/>
              <a:t>The system has a specific time constant (Tau) and having an MPPT faster than Tau is an overkill which can lead to instabilities as the variables are read during transients.</a:t>
            </a:r>
          </a:p>
          <a:p>
            <a:pPr rtl="0"/>
            <a:r>
              <a:rPr lang="en-GB" sz="1600" spc="300" dirty="0"/>
              <a:t>  </a:t>
            </a:r>
          </a:p>
          <a:p>
            <a:pPr rtl="0"/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uadroTexto 4"/>
              <p:cNvSpPr txBox="1"/>
              <p:nvPr/>
            </p:nvSpPr>
            <p:spPr>
              <a:xfrm>
                <a:off x="5133178" y="4021270"/>
                <a:ext cx="2042482" cy="7182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</a:rPr>
                      <m:t>Τ</m:t>
                    </m:r>
                  </m:oMath>
                </a14:m>
                <a:r>
                  <a:rPr lang="es-ES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s-E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es-ES" i="1" dirty="0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s-ES" i="1" dirty="0">
                                <a:latin typeface="Cambria Math" panose="02040503050406030204" pitchFamily="18" charset="0"/>
                              </a:rPr>
                              <m:t>𝐿𝐶</m:t>
                            </m:r>
                          </m:e>
                        </m:rad>
                      </m:num>
                      <m:den>
                        <m:sSup>
                          <m:sSupPr>
                            <m:ctrlPr>
                              <a:rPr lang="es-ES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ES" b="0" i="1" dirty="0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p>
                            <m:r>
                              <a:rPr lang="es-ES" b="0" i="1" dirty="0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den>
                    </m:f>
                    <m:r>
                      <a:rPr lang="es-ES" b="0" i="0" dirty="0" smtClean="0">
                        <a:latin typeface="Cambria Math" panose="02040503050406030204" pitchFamily="18" charset="0"/>
                      </a:rPr>
                      <m:t>=3 </m:t>
                    </m:r>
                    <m:r>
                      <m:rPr>
                        <m:sty m:val="p"/>
                      </m:rPr>
                      <a:rPr lang="es-ES" b="0" i="0" dirty="0" smtClean="0">
                        <a:latin typeface="Cambria Math" panose="02040503050406030204" pitchFamily="18" charset="0"/>
                      </a:rPr>
                      <m:t>ms</m:t>
                    </m:r>
                    <m:sSub>
                      <m:sSubPr>
                        <m:ctrlPr>
                          <a:rPr lang="es-E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|"/>
                            <m:ctrlPr>
                              <a:rPr lang="es-ES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>
                                <a:latin typeface="Cambria Math" panose="02040503050406030204" pitchFamily="18" charset="0"/>
                              </a:rPr>
                              <m:t>​</m:t>
                            </m:r>
                          </m:e>
                        </m:d>
                      </m:e>
                      <m:sub>
                        <m:r>
                          <m:rPr>
                            <m:sty m:val="p"/>
                          </m:rPr>
                          <a:rPr lang="es-ES" dirty="0"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es-ES" dirty="0">
                            <a:latin typeface="Cambria Math" panose="02040503050406030204" pitchFamily="18" charset="0"/>
                          </a:rPr>
                          <m:t>=0,5</m:t>
                        </m:r>
                      </m:sub>
                    </m:sSub>
                  </m:oMath>
                </a14:m>
                <a:endParaRPr lang="es-ES" b="0" dirty="0"/>
              </a:p>
              <a:p>
                <a:endParaRPr lang="es-ES" dirty="0"/>
              </a:p>
            </p:txBody>
          </p:sp>
        </mc:Choice>
        <mc:Fallback xmlns="">
          <p:sp>
            <p:nvSpPr>
              <p:cNvPr id="5" name="CuadroTexto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3178" y="4021270"/>
                <a:ext cx="2042482" cy="71827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Imagen 7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9908" y="1126930"/>
            <a:ext cx="4572009" cy="4041307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7845084" y="5211512"/>
            <a:ext cx="457200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spc="300" dirty="0"/>
              <a:t>Oscillations of the system start-up working at 100 Hz. Working at a higher frequency would lead to too early measurements. </a:t>
            </a: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82" y="3876074"/>
            <a:ext cx="4800000" cy="2880000"/>
          </a:xfrm>
          <a:prstGeom prst="rect">
            <a:avLst/>
          </a:prstGeom>
        </p:spPr>
      </p:pic>
      <p:sp>
        <p:nvSpPr>
          <p:cNvPr id="11" name="Elipse 10"/>
          <p:cNvSpPr/>
          <p:nvPr/>
        </p:nvSpPr>
        <p:spPr>
          <a:xfrm>
            <a:off x="3001313" y="4314274"/>
            <a:ext cx="1964457" cy="62179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3" name="Conector recto 12"/>
          <p:cNvCxnSpPr>
            <a:stCxn id="11" idx="6"/>
          </p:cNvCxnSpPr>
          <p:nvPr/>
        </p:nvCxnSpPr>
        <p:spPr>
          <a:xfrm>
            <a:off x="4965770" y="4625170"/>
            <a:ext cx="456622" cy="69090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ángulo 13"/>
          <p:cNvSpPr/>
          <p:nvPr/>
        </p:nvSpPr>
        <p:spPr>
          <a:xfrm>
            <a:off x="5062344" y="5273643"/>
            <a:ext cx="155266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/>
              <a:t>10 Hz MPPT </a:t>
            </a:r>
          </a:p>
          <a:p>
            <a:r>
              <a:rPr lang="es-ES" dirty="0" err="1"/>
              <a:t>oscillations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408827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12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8882303" cy="1621619"/>
          </a:xfrm>
        </p:spPr>
        <p:txBody>
          <a:bodyPr rtlCol="0"/>
          <a:lstStyle/>
          <a:p>
            <a:pPr rtl="0"/>
            <a:r>
              <a:rPr lang="en-GB" dirty="0"/>
              <a:t>Hardware current sensor filtering</a:t>
            </a:r>
            <a:endParaRPr lang="da-DK" dirty="0">
              <a:solidFill>
                <a:schemeClr val="accent4"/>
              </a:solidFill>
            </a:endParaRPr>
          </a:p>
        </p:txBody>
      </p:sp>
      <p:sp>
        <p:nvSpPr>
          <p:cNvPr id="4" name="Tekstfelt 3"/>
          <p:cNvSpPr txBox="1"/>
          <p:nvPr/>
        </p:nvSpPr>
        <p:spPr>
          <a:xfrm>
            <a:off x="521285" y="1734964"/>
            <a:ext cx="636457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endParaRPr lang="da-DK" sz="1600" spc="300" dirty="0"/>
          </a:p>
          <a:p>
            <a:pPr rtl="0"/>
            <a:r>
              <a:rPr lang="en-GB" sz="1600" spc="300" dirty="0"/>
              <a:t>Different frequencies for different goals:</a:t>
            </a:r>
          </a:p>
          <a:p>
            <a:pPr rtl="0"/>
            <a:r>
              <a:rPr lang="en-GB" sz="1600" spc="300" dirty="0"/>
              <a:t> </a:t>
            </a:r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/>
              <a:t>50 Hz </a:t>
            </a:r>
            <a:r>
              <a:rPr lang="en-GB" sz="1600" spc="300" dirty="0">
                <a:sym typeface="Wingdings" panose="05000000000000000000" pitchFamily="2" charset="2"/>
              </a:rPr>
              <a:t> Low frequency allows reliable MPPT information.</a:t>
            </a:r>
            <a:endParaRPr lang="en-GB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rtl="0"/>
            <a:endParaRPr lang="en-GB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/>
              <a:t>80 kHz </a:t>
            </a:r>
            <a:r>
              <a:rPr lang="en-GB" sz="1600" spc="300" dirty="0">
                <a:sym typeface="Wingdings" panose="05000000000000000000" pitchFamily="2" charset="2"/>
              </a:rPr>
              <a:t> In case a current controller is desired to be implemented, full sensor’s bandwidth is also available. </a:t>
            </a:r>
            <a:endParaRPr lang="en-GB" sz="1600" spc="300" dirty="0"/>
          </a:p>
          <a:p>
            <a:pPr rtl="0"/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</p:txBody>
      </p:sp>
      <p:sp>
        <p:nvSpPr>
          <p:cNvPr id="6" name="Cerrar llave 5"/>
          <p:cNvSpPr/>
          <p:nvPr/>
        </p:nvSpPr>
        <p:spPr>
          <a:xfrm>
            <a:off x="6655324" y="2356700"/>
            <a:ext cx="696452" cy="1932496"/>
          </a:xfrm>
          <a:prstGeom prst="rightBrace">
            <a:avLst>
              <a:gd name="adj1" fmla="val 1974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Rectángulo 6"/>
          <p:cNvSpPr/>
          <p:nvPr/>
        </p:nvSpPr>
        <p:spPr>
          <a:xfrm>
            <a:off x="7603644" y="2831966"/>
            <a:ext cx="2501892" cy="923330"/>
          </a:xfrm>
          <a:prstGeom prst="rect">
            <a:avLst/>
          </a:prstGeom>
          <a:ln w="381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GB" spc="300" dirty="0"/>
              <a:t>Further filtering can be achieved </a:t>
            </a:r>
          </a:p>
          <a:p>
            <a:r>
              <a:rPr lang="en-GB" spc="300" dirty="0"/>
              <a:t>through software</a:t>
            </a:r>
            <a:endParaRPr lang="es-ES" dirty="0"/>
          </a:p>
        </p:txBody>
      </p:sp>
      <p:pic>
        <p:nvPicPr>
          <p:cNvPr id="2050" name="Picture 2" descr="https://www.oreilly.com/library/view/predictive-control-of/9781119942641/images/c02f001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136" b="5016"/>
          <a:stretch/>
        </p:blipFill>
        <p:spPr bwMode="auto">
          <a:xfrm>
            <a:off x="0" y="4487158"/>
            <a:ext cx="7153275" cy="2234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ángulo 11"/>
          <p:cNvSpPr/>
          <p:nvPr/>
        </p:nvSpPr>
        <p:spPr>
          <a:xfrm>
            <a:off x="7003550" y="4841470"/>
            <a:ext cx="426270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spc="300" dirty="0">
                <a:sym typeface="Wingdings" panose="05000000000000000000" pitchFamily="2" charset="2"/>
              </a:rPr>
              <a:t>Hysteresis current control</a:t>
            </a:r>
            <a:r>
              <a:rPr lang="en-GB" spc="300" dirty="0">
                <a:sym typeface="Wingdings" panose="05000000000000000000" pitchFamily="2" charset="2"/>
              </a:rPr>
              <a:t>, </a:t>
            </a:r>
          </a:p>
          <a:p>
            <a:r>
              <a:rPr lang="en-GB" spc="300" dirty="0">
                <a:sym typeface="Wingdings" panose="05000000000000000000" pitchFamily="2" charset="2"/>
              </a:rPr>
              <a:t>example of current control </a:t>
            </a:r>
          </a:p>
          <a:p>
            <a:r>
              <a:rPr lang="en-GB" spc="300" dirty="0">
                <a:sym typeface="Wingdings" panose="05000000000000000000" pitchFamily="2" charset="2"/>
              </a:rPr>
              <a:t>that requires full bandwidth. </a:t>
            </a:r>
            <a:endParaRPr lang="es-ES" dirty="0"/>
          </a:p>
        </p:txBody>
      </p:sp>
      <p:sp>
        <p:nvSpPr>
          <p:cNvPr id="15" name="Rectángulo 14"/>
          <p:cNvSpPr/>
          <p:nvPr/>
        </p:nvSpPr>
        <p:spPr>
          <a:xfrm>
            <a:off x="5723467" y="6157642"/>
            <a:ext cx="631613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4A3C31"/>
                </a:solidFill>
                <a:latin typeface="Source Sans Pro"/>
              </a:rPr>
              <a:t>Predictive Control of Power Converters and Electrical Drives. P. Cortes. 2012</a:t>
            </a:r>
            <a:endParaRPr lang="en-US" sz="1400" b="0" i="0" dirty="0">
              <a:solidFill>
                <a:srgbClr val="4A3C31"/>
              </a:solidFill>
              <a:effectLst/>
              <a:latin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35025355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13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6145023" cy="1621619"/>
          </a:xfrm>
        </p:spPr>
        <p:txBody>
          <a:bodyPr rtlCol="0"/>
          <a:lstStyle/>
          <a:p>
            <a:pPr rtl="0"/>
            <a:r>
              <a:rPr lang="en-GB" dirty="0"/>
              <a:t>Output capacitor sizing </a:t>
            </a:r>
            <a:r>
              <a:rPr lang="en-GB" dirty="0">
                <a:solidFill>
                  <a:srgbClr val="FF0000"/>
                </a:solidFill>
              </a:rPr>
              <a:t>EVERYTHING IS WRONG</a:t>
            </a:r>
            <a:endParaRPr lang="da-DK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kstfelt 3"/>
              <p:cNvSpPr txBox="1"/>
              <p:nvPr/>
            </p:nvSpPr>
            <p:spPr>
              <a:xfrm>
                <a:off x="587374" y="2273372"/>
                <a:ext cx="5437742" cy="30496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 rtl="0">
                  <a:buFont typeface="Wingdings" panose="05000000000000000000" pitchFamily="2" charset="2"/>
                  <a:buChar char="Ø"/>
                </a:pPr>
                <a:r>
                  <a:rPr lang="en-GB" sz="1600" spc="300" dirty="0"/>
                  <a:t>Performed a power sweep in buck mode.</a:t>
                </a:r>
              </a:p>
              <a:p>
                <a:pPr marL="342900" indent="-342900" rtl="0">
                  <a:buFont typeface="Wingdings" panose="05000000000000000000" pitchFamily="2" charset="2"/>
                  <a:buChar char="Ø"/>
                </a:pPr>
                <a:endParaRPr lang="en-GB" sz="1600" spc="300" dirty="0"/>
              </a:p>
              <a:p>
                <a:pPr marL="342900" indent="-342900" rtl="0">
                  <a:buFont typeface="Wingdings" panose="05000000000000000000" pitchFamily="2" charset="2"/>
                  <a:buChar char="Ø"/>
                </a:pPr>
                <a:r>
                  <a:rPr lang="en-GB" sz="1600" spc="300" dirty="0"/>
                  <a:t>The needed capacitance increase with lower power.</a:t>
                </a:r>
              </a:p>
              <a:p>
                <a:pPr marL="342900" indent="-342900" rtl="0">
                  <a:buFont typeface="Wingdings" panose="05000000000000000000" pitchFamily="2" charset="2"/>
                  <a:buChar char="Ø"/>
                </a:pPr>
                <a:endParaRPr lang="en-GB" sz="1600" spc="300" dirty="0"/>
              </a:p>
              <a:p>
                <a:pPr marL="342900" indent="-342900" rtl="0">
                  <a:buFont typeface="Wingdings" panose="05000000000000000000" pitchFamily="2" charset="2"/>
                  <a:buChar char="Ø"/>
                </a:pPr>
                <a:r>
                  <a:rPr lang="en-GB" sz="1600" spc="300" dirty="0"/>
                  <a:t>A lower power limit should be defined.</a:t>
                </a:r>
              </a:p>
              <a:p>
                <a:pPr marL="342900" indent="-342900" rtl="0">
                  <a:buFont typeface="Wingdings" panose="05000000000000000000" pitchFamily="2" charset="2"/>
                  <a:buChar char="Ø"/>
                </a:pPr>
                <a:endParaRPr lang="en-GB" sz="1600" spc="300" dirty="0"/>
              </a:p>
              <a:p>
                <a:pPr marL="342900" indent="-342900" rtl="0">
                  <a:buFont typeface="Wingdings" panose="05000000000000000000" pitchFamily="2" charset="2"/>
                  <a:buChar char="Ø"/>
                </a:pPr>
                <a:endParaRPr lang="en-GB" sz="1600" spc="300" dirty="0"/>
              </a:p>
              <a:p>
                <a:pPr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a-DK" sz="1600" b="0" i="1" spc="30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600" b="0" i="1" spc="300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da-DK" sz="1600" b="0" i="1" spc="300" smtClean="0"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r>
                        <a:rPr lang="da-DK" sz="1600" b="0" i="1" spc="30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a-DK" sz="1600" b="0" i="1" spc="30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da-DK" sz="1600" b="0" i="1" spc="30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da-DK" sz="1600" b="0" i="1" spc="30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a-DK" sz="1600" b="0" i="1" spc="300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da-DK" sz="1600" b="0" i="1" spc="300" smtClean="0">
                                      <a:latin typeface="Cambria Math" panose="02040503050406030204" pitchFamily="18" charset="0"/>
                                    </a:rPr>
                                    <m:t>𝑜</m:t>
                                  </m:r>
                                </m:sub>
                                <m:sup>
                                  <m:r>
                                    <a:rPr lang="da-DK" sz="1600" b="0" i="1" spc="30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num>
                            <m:den>
                              <m:sSub>
                                <m:sSubPr>
                                  <m:ctrlPr>
                                    <a:rPr lang="da-DK" sz="1600" b="0" i="1" spc="30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a-DK" sz="1600" b="0" i="1" spc="300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da-DK" sz="1600" b="0" i="1" spc="300" smtClean="0">
                                      <a:latin typeface="Cambria Math" panose="02040503050406030204" pitchFamily="18" charset="0"/>
                                    </a:rPr>
                                    <m:t>𝑜</m:t>
                                  </m:r>
                                </m:sub>
                              </m:sSub>
                            </m:den>
                          </m:f>
                          <m:r>
                            <a:rPr lang="da-DK" sz="1600" b="0" i="1" spc="300" smtClean="0">
                              <a:latin typeface="Cambria Math" panose="02040503050406030204" pitchFamily="18" charset="0"/>
                            </a:rPr>
                            <m:t>⋅(1−</m:t>
                          </m:r>
                          <m:r>
                            <a:rPr lang="da-DK" sz="1600" b="0" i="1" spc="300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da-DK" sz="1600" b="0" i="1" spc="30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b>
                            <m:sSubPr>
                              <m:ctrlPr>
                                <a:rPr lang="da-DK" sz="1600" b="0" i="1" spc="30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a-DK" sz="1600" b="0" i="1" spc="300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da-DK" sz="1600" b="0" i="1" spc="300" smtClean="0">
                                  <a:latin typeface="Cambria Math" panose="02040503050406030204" pitchFamily="18" charset="0"/>
                                </a:rPr>
                                <m:t>𝑠𝑤</m:t>
                              </m:r>
                            </m:sub>
                          </m:sSub>
                          <m:r>
                            <a:rPr lang="da-DK" sz="1600" b="0" i="1" spc="300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m:rPr>
                              <m:sty m:val="p"/>
                            </m:rPr>
                            <a:rPr lang="da-DK" sz="1600" b="0" i="0" spc="30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da-DK" sz="1600" b="0" i="1" spc="300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den>
                      </m:f>
                    </m:oMath>
                  </m:oMathPara>
                </a14:m>
                <a:endParaRPr lang="en-GB" sz="1600" spc="300" dirty="0"/>
              </a:p>
            </p:txBody>
          </p:sp>
        </mc:Choice>
        <mc:Fallback xmlns="">
          <p:sp>
            <p:nvSpPr>
              <p:cNvPr id="4" name="Tekstfelt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374" y="2273372"/>
                <a:ext cx="5437742" cy="3049681"/>
              </a:xfrm>
              <a:prstGeom prst="rect">
                <a:avLst/>
              </a:prstGeom>
              <a:blipFill>
                <a:blip r:embed="rId2"/>
                <a:stretch>
                  <a:fillRect l="-448" t="-600" r="-10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Billede 8">
            <a:extLst>
              <a:ext uri="{FF2B5EF4-FFF2-40B4-BE49-F238E27FC236}">
                <a16:creationId xmlns:a16="http://schemas.microsoft.com/office/drawing/2014/main" id="{CB493EE2-D5FC-4075-9EBD-01D56A418FF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20" t="5339" r="4993" b="3859"/>
          <a:stretch/>
        </p:blipFill>
        <p:spPr>
          <a:xfrm>
            <a:off x="5985659" y="1729226"/>
            <a:ext cx="5830658" cy="3813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9561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14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6145023" cy="1621619"/>
          </a:xfrm>
        </p:spPr>
        <p:txBody>
          <a:bodyPr rtlCol="0"/>
          <a:lstStyle/>
          <a:p>
            <a:pPr rtl="0"/>
            <a:r>
              <a:rPr lang="en-GB" dirty="0"/>
              <a:t>Switching frequency – </a:t>
            </a:r>
            <a:r>
              <a:rPr lang="en-GB" dirty="0">
                <a:solidFill>
                  <a:srgbClr val="FF0000"/>
                </a:solidFill>
              </a:rPr>
              <a:t>Maybe it is redundant to say it twice¿?</a:t>
            </a:r>
            <a:endParaRPr lang="da-DK" dirty="0">
              <a:solidFill>
                <a:srgbClr val="FF0000"/>
              </a:solidFill>
            </a:endParaRPr>
          </a:p>
        </p:txBody>
      </p:sp>
      <p:sp>
        <p:nvSpPr>
          <p:cNvPr id="4" name="Tekstfelt 3"/>
          <p:cNvSpPr txBox="1"/>
          <p:nvPr/>
        </p:nvSpPr>
        <p:spPr>
          <a:xfrm>
            <a:off x="1118998" y="2273372"/>
            <a:ext cx="543774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r>
              <a:rPr lang="en-GB" sz="1600" b="1" spc="300" dirty="0">
                <a:ea typeface="Cambria Math" panose="02040503050406030204" pitchFamily="18" charset="0"/>
              </a:rPr>
              <a:t>Switching frequency increase:</a:t>
            </a: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>
              <a:ea typeface="Cambria Math" panose="02040503050406030204" pitchFamily="18" charset="0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>
                <a:ea typeface="Cambria Math" panose="02040503050406030204" pitchFamily="18" charset="0"/>
              </a:rPr>
              <a:t>Switching losses increase.</a:t>
            </a: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>
              <a:ea typeface="Cambria Math" panose="02040503050406030204" pitchFamily="18" charset="0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>
                <a:ea typeface="Cambria Math" panose="02040503050406030204" pitchFamily="18" charset="0"/>
              </a:rPr>
              <a:t>Component size decrease.</a:t>
            </a:r>
            <a:endParaRPr lang="da-DK" sz="1600" spc="300" dirty="0">
              <a:ea typeface="Cambria Math" panose="02040503050406030204" pitchFamily="18" charset="0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/>
              <a:t>Higher losses, lower cost.</a:t>
            </a:r>
          </a:p>
        </p:txBody>
      </p:sp>
      <p:sp>
        <p:nvSpPr>
          <p:cNvPr id="6" name="Tekstfelt 5">
            <a:extLst>
              <a:ext uri="{FF2B5EF4-FFF2-40B4-BE49-F238E27FC236}">
                <a16:creationId xmlns:a16="http://schemas.microsoft.com/office/drawing/2014/main" id="{2FC65260-C6B2-4A50-B350-E0D1760A84A5}"/>
              </a:ext>
            </a:extLst>
          </p:cNvPr>
          <p:cNvSpPr txBox="1"/>
          <p:nvPr/>
        </p:nvSpPr>
        <p:spPr>
          <a:xfrm>
            <a:off x="6495529" y="2270779"/>
            <a:ext cx="543774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spc="300" dirty="0">
                <a:ea typeface="Cambria Math" panose="02040503050406030204" pitchFamily="18" charset="0"/>
              </a:rPr>
              <a:t>Switching frequency decrease: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GB" sz="1600" spc="300" dirty="0">
              <a:ea typeface="Cambria Math" panose="020405030504060302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GB" sz="1600" spc="300" dirty="0">
                <a:ea typeface="Cambria Math" panose="02040503050406030204" pitchFamily="18" charset="0"/>
              </a:rPr>
              <a:t>Switching losses decrease.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GB" sz="1600" spc="300" dirty="0">
              <a:ea typeface="Cambria Math" panose="020405030504060302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GB" sz="1600" spc="300" dirty="0">
                <a:ea typeface="Cambria Math" panose="02040503050406030204" pitchFamily="18" charset="0"/>
              </a:rPr>
              <a:t>Component size increase.</a:t>
            </a:r>
            <a:endParaRPr lang="da-DK" sz="1600" spc="300" dirty="0">
              <a:ea typeface="Cambria Math" panose="020405030504060302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GB" sz="1600" spc="300" dirty="0"/>
              <a:t>Lower losses, higher cost.</a:t>
            </a:r>
          </a:p>
        </p:txBody>
      </p:sp>
      <p:sp>
        <p:nvSpPr>
          <p:cNvPr id="7" name="Tekstfelt 6">
            <a:extLst>
              <a:ext uri="{FF2B5EF4-FFF2-40B4-BE49-F238E27FC236}">
                <a16:creationId xmlns:a16="http://schemas.microsoft.com/office/drawing/2014/main" id="{18FDEB01-F848-4159-99E6-BCC18059AECD}"/>
              </a:ext>
            </a:extLst>
          </p:cNvPr>
          <p:cNvSpPr txBox="1"/>
          <p:nvPr/>
        </p:nvSpPr>
        <p:spPr>
          <a:xfrm>
            <a:off x="2382982" y="4975300"/>
            <a:ext cx="74260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r>
              <a:rPr lang="en-GB" sz="1600" spc="300" dirty="0">
                <a:ea typeface="Cambria Math" panose="02040503050406030204" pitchFamily="18" charset="0"/>
              </a:rPr>
              <a:t>RT-box would have to support the chosen frequency.</a:t>
            </a:r>
          </a:p>
        </p:txBody>
      </p:sp>
    </p:spTree>
    <p:extLst>
      <p:ext uri="{BB962C8B-B14F-4D97-AF65-F5344CB8AC3E}">
        <p14:creationId xmlns:p14="http://schemas.microsoft.com/office/powerpoint/2010/main" val="27224900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>
            <a:extLst>
              <a:ext uri="{FF2B5EF4-FFF2-40B4-BE49-F238E27FC236}">
                <a16:creationId xmlns:a16="http://schemas.microsoft.com/office/drawing/2014/main" id="{B479FD0A-DE42-4D67-8F9A-6B5E723F04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D8D877B3-D348-4611-9BDB-C5374591D951}" type="slidenum">
              <a:rPr lang="en-US" smtClean="0"/>
              <a:pPr rtl="0"/>
              <a:t>15</a:t>
            </a:fld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B9C98A7-98E7-4079-B0FD-7FDD32D17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4" y="370290"/>
            <a:ext cx="10254797" cy="1474385"/>
          </a:xfrm>
        </p:spPr>
        <p:txBody>
          <a:bodyPr/>
          <a:lstStyle/>
          <a:p>
            <a:r>
              <a:rPr lang="en-US" dirty="0"/>
              <a:t>Bypass diodes vs MICs – </a:t>
            </a:r>
            <a:r>
              <a:rPr lang="en-US" dirty="0">
                <a:solidFill>
                  <a:srgbClr val="FF0000"/>
                </a:solidFill>
              </a:rPr>
              <a:t>Consider revising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36A83F3-9650-4179-9F71-83C7E505F1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892" y="1494344"/>
            <a:ext cx="2451593" cy="457234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kstfelt 3">
                <a:extLst>
                  <a:ext uri="{FF2B5EF4-FFF2-40B4-BE49-F238E27FC236}">
                    <a16:creationId xmlns:a16="http://schemas.microsoft.com/office/drawing/2014/main" id="{9A060023-6BD2-419D-8AA2-AE1DFCDCA162}"/>
                  </a:ext>
                </a:extLst>
              </p:cNvPr>
              <p:cNvSpPr txBox="1"/>
              <p:nvPr/>
            </p:nvSpPr>
            <p:spPr>
              <a:xfrm>
                <a:off x="3557848" y="1648118"/>
                <a:ext cx="7782040" cy="55092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s-ES" sz="1600" b="1" spc="300" dirty="0"/>
                  <a:t>Single bypass </a:t>
                </a:r>
                <a:r>
                  <a:rPr lang="es-ES" sz="1600" b="1" spc="300" dirty="0" err="1"/>
                  <a:t>diode</a:t>
                </a:r>
                <a:r>
                  <a:rPr lang="es-ES" sz="1600" b="1" spc="300" dirty="0"/>
                  <a:t> </a:t>
                </a:r>
                <a:r>
                  <a:rPr lang="es-ES" sz="1600" b="1" spc="300" dirty="0" err="1"/>
                  <a:t>protects</a:t>
                </a:r>
                <a:r>
                  <a:rPr lang="es-ES" sz="1600" b="1" spc="300" dirty="0"/>
                  <a:t> </a:t>
                </a:r>
                <a:r>
                  <a:rPr lang="es-ES" sz="1600" b="1" spc="300" dirty="0" err="1"/>
                  <a:t>one</a:t>
                </a:r>
                <a:r>
                  <a:rPr lang="es-ES" sz="1600" b="1" spc="300" dirty="0"/>
                  <a:t> sub-</a:t>
                </a:r>
                <a:r>
                  <a:rPr lang="es-ES" sz="1600" b="1" spc="300" dirty="0" err="1"/>
                  <a:t>string</a:t>
                </a:r>
                <a:r>
                  <a:rPr lang="es-ES" sz="1600" b="1" spc="300" dirty="0"/>
                  <a:t> (</a:t>
                </a:r>
                <a14:m>
                  <m:oMath xmlns:m="http://schemas.openxmlformats.org/officeDocument/2006/math">
                    <m:r>
                      <a:rPr lang="es-ES" sz="1600" b="1" i="1" spc="30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≃</m:t>
                    </m:r>
                  </m:oMath>
                </a14:m>
                <a:r>
                  <a:rPr lang="es-ES" sz="1600" b="1" spc="300" dirty="0"/>
                  <a:t>20 </a:t>
                </a:r>
                <a:r>
                  <a:rPr lang="es-ES" sz="1600" b="1" spc="300" dirty="0" err="1"/>
                  <a:t>cells</a:t>
                </a:r>
                <a:r>
                  <a:rPr lang="es-ES" sz="1600" b="1" spc="300" dirty="0"/>
                  <a:t>)</a:t>
                </a:r>
              </a:p>
              <a:p>
                <a:pPr marL="285750" indent="-285750" rtl="0">
                  <a:buFont typeface="Wingdings" panose="05000000000000000000" pitchFamily="2" charset="2"/>
                  <a:buChar char="Ø"/>
                </a:pPr>
                <a:endParaRPr lang="es-ES" sz="1600" b="1" spc="300" dirty="0"/>
              </a:p>
              <a:p>
                <a:pPr rtl="0"/>
                <a:endParaRPr lang="es-ES" sz="1600" b="1" spc="300" dirty="0"/>
              </a:p>
              <a:p>
                <a:pPr marL="285750" indent="-285750" rtl="0">
                  <a:buFont typeface="Wingdings" panose="05000000000000000000" pitchFamily="2" charset="2"/>
                  <a:buChar char="Ø"/>
                </a:pPr>
                <a:r>
                  <a:rPr lang="es-ES" sz="1600" b="1" spc="300" dirty="0" err="1"/>
                  <a:t>If</a:t>
                </a:r>
                <a:r>
                  <a:rPr lang="es-ES" sz="1600" b="1" spc="300" dirty="0"/>
                  <a:t> </a:t>
                </a:r>
                <a:r>
                  <a:rPr lang="es-ES" sz="1600" b="1" spc="300" dirty="0" err="1"/>
                  <a:t>high</a:t>
                </a:r>
                <a:r>
                  <a:rPr lang="es-ES" sz="1600" b="1" spc="300" dirty="0"/>
                  <a:t> </a:t>
                </a:r>
                <a:r>
                  <a:rPr lang="es-ES" sz="1600" b="1" spc="300" dirty="0" err="1"/>
                  <a:t>current</a:t>
                </a:r>
                <a:r>
                  <a:rPr lang="es-ES" sz="1600" b="1" spc="300" dirty="0"/>
                  <a:t> </a:t>
                </a:r>
                <a:r>
                  <a:rPr lang="es-ES" sz="1600" b="1" spc="300" dirty="0" err="1"/>
                  <a:t>flows</a:t>
                </a:r>
                <a:r>
                  <a:rPr lang="es-ES" sz="1600" b="1" spc="300" dirty="0"/>
                  <a:t> </a:t>
                </a:r>
                <a:r>
                  <a:rPr lang="es-ES" sz="1600" b="1" spc="300" dirty="0" err="1"/>
                  <a:t>through</a:t>
                </a:r>
                <a:r>
                  <a:rPr lang="es-ES" sz="1600" b="1" spc="300" dirty="0"/>
                  <a:t> </a:t>
                </a:r>
                <a:r>
                  <a:rPr lang="es-ES" sz="1600" b="1" spc="300" dirty="0" err="1"/>
                  <a:t>shaded</a:t>
                </a:r>
                <a:r>
                  <a:rPr lang="es-ES" sz="1600" b="1" spc="300" dirty="0"/>
                  <a:t> </a:t>
                </a:r>
                <a:r>
                  <a:rPr lang="es-ES" sz="1600" b="1" spc="300" dirty="0" err="1"/>
                  <a:t>cell</a:t>
                </a:r>
                <a:r>
                  <a:rPr lang="es-ES" sz="1600" b="1" spc="300" dirty="0"/>
                  <a:t> </a:t>
                </a:r>
                <a:r>
                  <a:rPr lang="es-ES" sz="1600" b="1" spc="300" dirty="0">
                    <a:sym typeface="Wingdings" panose="05000000000000000000" pitchFamily="2" charset="2"/>
                  </a:rPr>
                  <a:t> </a:t>
                </a:r>
                <a:r>
                  <a:rPr lang="es-ES" sz="1600" b="1" spc="300" dirty="0" err="1">
                    <a:sym typeface="Wingdings" panose="05000000000000000000" pitchFamily="2" charset="2"/>
                  </a:rPr>
                  <a:t>Power</a:t>
                </a:r>
                <a:r>
                  <a:rPr lang="es-ES" sz="1600" b="1" spc="300" dirty="0">
                    <a:sym typeface="Wingdings" panose="05000000000000000000" pitchFamily="2" charset="2"/>
                  </a:rPr>
                  <a:t> </a:t>
                </a:r>
                <a:r>
                  <a:rPr lang="es-ES" sz="1600" b="1" spc="300" dirty="0" err="1">
                    <a:sym typeface="Wingdings" panose="05000000000000000000" pitchFamily="2" charset="2"/>
                  </a:rPr>
                  <a:t>is</a:t>
                </a:r>
                <a:r>
                  <a:rPr lang="es-ES" sz="1600" b="1" spc="300" dirty="0">
                    <a:sym typeface="Wingdings" panose="05000000000000000000" pitchFamily="2" charset="2"/>
                  </a:rPr>
                  <a:t> </a:t>
                </a:r>
                <a:r>
                  <a:rPr lang="es-ES" sz="1600" b="1" spc="300" dirty="0" err="1">
                    <a:sym typeface="Wingdings" panose="05000000000000000000" pitchFamily="2" charset="2"/>
                  </a:rPr>
                  <a:t>consumed</a:t>
                </a:r>
                <a:r>
                  <a:rPr lang="es-ES" sz="1600" b="1" spc="300" dirty="0">
                    <a:sym typeface="Wingdings" panose="05000000000000000000" pitchFamily="2" charset="2"/>
                  </a:rPr>
                  <a:t> </a:t>
                </a:r>
                <a:r>
                  <a:rPr lang="es-ES" sz="1600" b="1" spc="300" dirty="0" err="1">
                    <a:sym typeface="Wingdings" panose="05000000000000000000" pitchFamily="2" charset="2"/>
                  </a:rPr>
                  <a:t>instead</a:t>
                </a:r>
                <a:r>
                  <a:rPr lang="es-ES" sz="1600" b="1" spc="300" dirty="0">
                    <a:sym typeface="Wingdings" panose="05000000000000000000" pitchFamily="2" charset="2"/>
                  </a:rPr>
                  <a:t> </a:t>
                </a:r>
                <a:r>
                  <a:rPr lang="es-ES" sz="1600" b="1" spc="300" dirty="0" err="1">
                    <a:sym typeface="Wingdings" panose="05000000000000000000" pitchFamily="2" charset="2"/>
                  </a:rPr>
                  <a:t>of</a:t>
                </a:r>
                <a:r>
                  <a:rPr lang="es-ES" sz="1600" b="1" spc="300" dirty="0">
                    <a:sym typeface="Wingdings" panose="05000000000000000000" pitchFamily="2" charset="2"/>
                  </a:rPr>
                  <a:t> </a:t>
                </a:r>
                <a:r>
                  <a:rPr lang="es-ES" sz="1600" b="1" spc="300" dirty="0" err="1">
                    <a:sym typeface="Wingdings" panose="05000000000000000000" pitchFamily="2" charset="2"/>
                  </a:rPr>
                  <a:t>produced</a:t>
                </a:r>
                <a:r>
                  <a:rPr lang="es-ES" sz="1600" b="1" spc="300" dirty="0">
                    <a:sym typeface="Wingdings" panose="05000000000000000000" pitchFamily="2" charset="2"/>
                  </a:rPr>
                  <a:t>!</a:t>
                </a:r>
              </a:p>
              <a:p>
                <a:pPr marL="285750" indent="-285750" rtl="0">
                  <a:buFont typeface="Wingdings" panose="05000000000000000000" pitchFamily="2" charset="2"/>
                  <a:buChar char="Ø"/>
                </a:pPr>
                <a:endParaRPr lang="es-ES" sz="1600" b="1" spc="300" dirty="0">
                  <a:sym typeface="Wingdings" panose="05000000000000000000" pitchFamily="2" charset="2"/>
                </a:endParaRPr>
              </a:p>
              <a:p>
                <a:pPr marL="285750" indent="-285750" rtl="0">
                  <a:buFont typeface="Wingdings" panose="05000000000000000000" pitchFamily="2" charset="2"/>
                  <a:buChar char="Ø"/>
                </a:pPr>
                <a:endParaRPr lang="es-ES" sz="1600" b="1" spc="300" dirty="0">
                  <a:sym typeface="Wingdings" panose="05000000000000000000" pitchFamily="2" charset="2"/>
                </a:endParaRP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s-ES" sz="1600" b="1" spc="300" dirty="0" err="1"/>
                  <a:t>Avoid</a:t>
                </a:r>
                <a:r>
                  <a:rPr lang="es-ES" sz="1600" b="1" spc="300" dirty="0"/>
                  <a:t> </a:t>
                </a:r>
                <a:r>
                  <a:rPr lang="es-ES" sz="1600" b="1" spc="300" dirty="0" err="1"/>
                  <a:t>hot</a:t>
                </a:r>
                <a:r>
                  <a:rPr lang="es-ES" sz="1600" b="1" spc="300" dirty="0"/>
                  <a:t>-spots </a:t>
                </a:r>
                <a:r>
                  <a:rPr lang="es-ES" sz="1600" b="1" spc="300" dirty="0" err="1"/>
                  <a:t>because</a:t>
                </a:r>
                <a:r>
                  <a:rPr lang="es-ES" sz="1600" b="1" spc="300" dirty="0"/>
                  <a:t> </a:t>
                </a:r>
                <a:r>
                  <a:rPr lang="es-ES" sz="1600" b="1" spc="300" dirty="0" err="1"/>
                  <a:t>the</a:t>
                </a:r>
                <a:r>
                  <a:rPr lang="es-ES" sz="1600" b="1" spc="300" dirty="0"/>
                  <a:t> </a:t>
                </a:r>
                <a:r>
                  <a:rPr lang="es-ES" sz="1600" b="1" spc="300" dirty="0" err="1"/>
                  <a:t>power</a:t>
                </a:r>
                <a:r>
                  <a:rPr lang="es-ES" sz="1600" b="1" spc="300" dirty="0"/>
                  <a:t> </a:t>
                </a:r>
                <a:r>
                  <a:rPr lang="es-ES" sz="1600" b="1" spc="300" dirty="0" err="1"/>
                  <a:t>consumed</a:t>
                </a:r>
                <a:r>
                  <a:rPr lang="es-ES" sz="1600" b="1" spc="300" dirty="0"/>
                  <a:t> </a:t>
                </a:r>
                <a:r>
                  <a:rPr lang="es-ES" sz="1600" b="1" spc="300" dirty="0" err="1"/>
                  <a:t>by</a:t>
                </a:r>
                <a:r>
                  <a:rPr lang="es-ES" sz="1600" b="1" spc="300" dirty="0"/>
                  <a:t> </a:t>
                </a:r>
                <a:r>
                  <a:rPr lang="es-ES" sz="1600" b="1" spc="300" dirty="0" err="1"/>
                  <a:t>the</a:t>
                </a:r>
                <a:r>
                  <a:rPr lang="es-ES" sz="1600" b="1" spc="300" dirty="0"/>
                  <a:t> </a:t>
                </a:r>
                <a:r>
                  <a:rPr lang="es-ES" sz="1600" b="1" spc="300" dirty="0" err="1"/>
                  <a:t>cell</a:t>
                </a:r>
                <a:r>
                  <a:rPr lang="es-ES" sz="1600" b="1" spc="300" dirty="0"/>
                  <a:t> </a:t>
                </a:r>
                <a:r>
                  <a:rPr lang="es-ES" sz="1600" b="1" spc="300" dirty="0" err="1"/>
                  <a:t>heats</a:t>
                </a:r>
                <a:r>
                  <a:rPr lang="es-ES" sz="1600" b="1" spc="300" dirty="0"/>
                  <a:t> </a:t>
                </a:r>
                <a:r>
                  <a:rPr lang="es-ES" sz="1600" b="1" spc="300" dirty="0" err="1"/>
                  <a:t>it</a:t>
                </a:r>
                <a:r>
                  <a:rPr lang="es-ES" sz="1600" b="1" spc="300" dirty="0"/>
                  <a:t> up.</a:t>
                </a:r>
              </a:p>
              <a:p>
                <a:pPr rtl="0"/>
                <a:endParaRPr lang="es-ES" sz="1600" b="1" spc="300" dirty="0"/>
              </a:p>
              <a:p>
                <a:pPr rtl="0"/>
                <a:endParaRPr lang="es-ES" sz="1600" b="1" spc="300" dirty="0">
                  <a:sym typeface="Wingdings" panose="05000000000000000000" pitchFamily="2" charset="2"/>
                </a:endParaRPr>
              </a:p>
              <a:p>
                <a:pPr marL="285750" indent="-285750" rtl="0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s-ES" sz="1600" b="1" i="1" spc="300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≃</m:t>
                    </m:r>
                  </m:oMath>
                </a14:m>
                <a:r>
                  <a:rPr lang="es-ES" sz="1600" b="1" spc="300" dirty="0">
                    <a:sym typeface="Wingdings" panose="05000000000000000000" pitchFamily="2" charset="2"/>
                  </a:rPr>
                  <a:t>20% </a:t>
                </a:r>
                <a:r>
                  <a:rPr lang="es-ES" sz="1600" b="1" spc="300" dirty="0" err="1">
                    <a:sym typeface="Wingdings" panose="05000000000000000000" pitchFamily="2" charset="2"/>
                  </a:rPr>
                  <a:t>irradiance</a:t>
                </a:r>
                <a:r>
                  <a:rPr lang="es-ES" sz="1600" b="1" spc="300" dirty="0">
                    <a:sym typeface="Wingdings" panose="05000000000000000000" pitchFamily="2" charset="2"/>
                  </a:rPr>
                  <a:t> </a:t>
                </a:r>
                <a:r>
                  <a:rPr lang="es-ES" sz="1600" b="1" spc="300" dirty="0" err="1">
                    <a:sym typeface="Wingdings" panose="05000000000000000000" pitchFamily="2" charset="2"/>
                  </a:rPr>
                  <a:t>difference</a:t>
                </a:r>
                <a:r>
                  <a:rPr lang="es-ES" sz="1600" b="1" spc="300" dirty="0">
                    <a:sym typeface="Wingdings" panose="05000000000000000000" pitchFamily="2" charset="2"/>
                  </a:rPr>
                  <a:t>  bypass </a:t>
                </a:r>
                <a:r>
                  <a:rPr lang="es-ES" sz="1600" b="1" spc="300" dirty="0" err="1">
                    <a:sym typeface="Wingdings" panose="05000000000000000000" pitchFamily="2" charset="2"/>
                  </a:rPr>
                  <a:t>diode</a:t>
                </a:r>
                <a:r>
                  <a:rPr lang="es-ES" sz="1600" b="1" spc="300" dirty="0">
                    <a:sym typeface="Wingdings" panose="05000000000000000000" pitchFamily="2" charset="2"/>
                  </a:rPr>
                  <a:t> ON</a:t>
                </a:r>
              </a:p>
              <a:p>
                <a:pPr rtl="0"/>
                <a:endParaRPr lang="es-ES" sz="1600" b="1" spc="300" dirty="0">
                  <a:sym typeface="Wingdings" panose="05000000000000000000" pitchFamily="2" charset="2"/>
                </a:endParaRPr>
              </a:p>
              <a:p>
                <a:pPr marL="285750" indent="-285750" rtl="0">
                  <a:buFont typeface="Wingdings" panose="05000000000000000000" pitchFamily="2" charset="2"/>
                  <a:buChar char="Ø"/>
                </a:pPr>
                <a:endParaRPr lang="es-ES" sz="1600" b="1" spc="300" dirty="0">
                  <a:sym typeface="Wingdings" panose="05000000000000000000" pitchFamily="2" charset="2"/>
                </a:endParaRPr>
              </a:p>
              <a:p>
                <a:pPr marL="285750" indent="-285750" rtl="0">
                  <a:buFont typeface="Wingdings" panose="05000000000000000000" pitchFamily="2" charset="2"/>
                  <a:buChar char="Ø"/>
                </a:pPr>
                <a:r>
                  <a:rPr lang="es-ES" sz="1600" b="1" spc="300" dirty="0" err="1">
                    <a:sym typeface="Wingdings" panose="05000000000000000000" pitchFamily="2" charset="2"/>
                  </a:rPr>
                  <a:t>Higher</a:t>
                </a:r>
                <a:r>
                  <a:rPr lang="es-ES" sz="1600" b="1" spc="300" dirty="0">
                    <a:sym typeface="Wingdings" panose="05000000000000000000" pitchFamily="2" charset="2"/>
                  </a:rPr>
                  <a:t> </a:t>
                </a:r>
                <a:r>
                  <a:rPr lang="es-ES" sz="1600" b="1" spc="300" dirty="0" err="1">
                    <a:sym typeface="Wingdings" panose="05000000000000000000" pitchFamily="2" charset="2"/>
                  </a:rPr>
                  <a:t>power</a:t>
                </a:r>
                <a:r>
                  <a:rPr lang="es-ES" sz="1600" b="1" spc="300" dirty="0">
                    <a:sym typeface="Wingdings" panose="05000000000000000000" pitchFamily="2" charset="2"/>
                  </a:rPr>
                  <a:t> </a:t>
                </a:r>
                <a:r>
                  <a:rPr lang="es-ES" sz="1600" b="1" spc="300" dirty="0" err="1">
                    <a:sym typeface="Wingdings" panose="05000000000000000000" pitchFamily="2" charset="2"/>
                  </a:rPr>
                  <a:t>losses</a:t>
                </a:r>
                <a:r>
                  <a:rPr lang="es-ES" sz="1600" b="1" spc="300" dirty="0">
                    <a:sym typeface="Wingdings" panose="05000000000000000000" pitchFamily="2" charset="2"/>
                  </a:rPr>
                  <a:t> </a:t>
                </a:r>
                <a:r>
                  <a:rPr lang="es-ES" sz="1600" b="1" spc="300" dirty="0" err="1">
                    <a:sym typeface="Wingdings" panose="05000000000000000000" pitchFamily="2" charset="2"/>
                  </a:rPr>
                  <a:t>than</a:t>
                </a:r>
                <a:r>
                  <a:rPr lang="es-ES" sz="1600" b="1" spc="300" dirty="0">
                    <a:sym typeface="Wingdings" panose="05000000000000000000" pitchFamily="2" charset="2"/>
                  </a:rPr>
                  <a:t> </a:t>
                </a:r>
                <a:r>
                  <a:rPr lang="es-ES" sz="1600" b="1" spc="300" dirty="0" err="1">
                    <a:sym typeface="Wingdings" panose="05000000000000000000" pitchFamily="2" charset="2"/>
                  </a:rPr>
                  <a:t>with</a:t>
                </a:r>
                <a:r>
                  <a:rPr lang="es-ES" sz="1600" b="1" spc="300" dirty="0">
                    <a:sym typeface="Wingdings" panose="05000000000000000000" pitchFamily="2" charset="2"/>
                  </a:rPr>
                  <a:t> </a:t>
                </a:r>
                <a:r>
                  <a:rPr lang="es-ES" sz="1600" b="1" spc="300" dirty="0" err="1">
                    <a:sym typeface="Wingdings" panose="05000000000000000000" pitchFamily="2" charset="2"/>
                  </a:rPr>
                  <a:t>MICs</a:t>
                </a:r>
                <a:r>
                  <a:rPr lang="es-ES" sz="1600" b="1" spc="300" dirty="0">
                    <a:sym typeface="Wingdings" panose="05000000000000000000" pitchFamily="2" charset="2"/>
                  </a:rPr>
                  <a:t> </a:t>
                </a:r>
              </a:p>
              <a:p>
                <a:pPr marL="285750" indent="-285750" rtl="0">
                  <a:buFont typeface="Wingdings" panose="05000000000000000000" pitchFamily="2" charset="2"/>
                  <a:buChar char="Ø"/>
                </a:pPr>
                <a:endParaRPr lang="es-ES" sz="1600" b="1" spc="300" dirty="0">
                  <a:sym typeface="Wingdings" panose="05000000000000000000" pitchFamily="2" charset="2"/>
                </a:endParaRPr>
              </a:p>
              <a:p>
                <a:pPr marL="285750" indent="-285750" rtl="0">
                  <a:buFont typeface="Wingdings" panose="05000000000000000000" pitchFamily="2" charset="2"/>
                  <a:buChar char="Ø"/>
                </a:pPr>
                <a:endParaRPr lang="da-DK" sz="1600" b="1" spc="300" dirty="0">
                  <a:sym typeface="Wingdings" panose="05000000000000000000" pitchFamily="2" charset="2"/>
                </a:endParaRPr>
              </a:p>
              <a:p>
                <a:pPr rtl="0"/>
                <a:r>
                  <a:rPr lang="da-DK" sz="1600" b="1" spc="300" dirty="0">
                    <a:sym typeface="Wingdings" panose="05000000000000000000" pitchFamily="2" charset="2"/>
                  </a:rPr>
                  <a:t> </a:t>
                </a:r>
              </a:p>
              <a:p>
                <a:pPr rtl="0"/>
                <a:endParaRPr lang="da-DK" sz="1600" b="1" spc="300" dirty="0">
                  <a:sym typeface="Wingdings" panose="05000000000000000000" pitchFamily="2" charset="2"/>
                </a:endParaRPr>
              </a:p>
              <a:p>
                <a:pPr rtl="0"/>
                <a:endParaRPr lang="da-DK" sz="1600" b="1" spc="300" dirty="0">
                  <a:sym typeface="Wingdings" panose="05000000000000000000" pitchFamily="2" charset="2"/>
                </a:endParaRPr>
              </a:p>
              <a:p>
                <a:pPr rtl="0"/>
                <a:endParaRPr lang="es-ES" sz="1600" b="1" spc="300" dirty="0"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10" name="Tekstfelt 3">
                <a:extLst>
                  <a:ext uri="{FF2B5EF4-FFF2-40B4-BE49-F238E27FC236}">
                    <a16:creationId xmlns:a16="http://schemas.microsoft.com/office/drawing/2014/main" id="{9A060023-6BD2-419D-8AA2-AE1DFCDCA1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7848" y="1648118"/>
                <a:ext cx="7782040" cy="5509200"/>
              </a:xfrm>
              <a:prstGeom prst="rect">
                <a:avLst/>
              </a:prstGeom>
              <a:blipFill>
                <a:blip r:embed="rId3"/>
                <a:stretch>
                  <a:fillRect l="-313" t="-332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Elipse 4">
            <a:extLst>
              <a:ext uri="{FF2B5EF4-FFF2-40B4-BE49-F238E27FC236}">
                <a16:creationId xmlns:a16="http://schemas.microsoft.com/office/drawing/2014/main" id="{BB5A632C-52CB-43EA-BFB4-37942FF3836F}"/>
              </a:ext>
            </a:extLst>
          </p:cNvPr>
          <p:cNvSpPr/>
          <p:nvPr/>
        </p:nvSpPr>
        <p:spPr>
          <a:xfrm>
            <a:off x="703384" y="1494344"/>
            <a:ext cx="914401" cy="473061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110BC418-113C-4810-AED0-215F8369325B}"/>
              </a:ext>
            </a:extLst>
          </p:cNvPr>
          <p:cNvCxnSpPr/>
          <p:nvPr/>
        </p:nvCxnSpPr>
        <p:spPr>
          <a:xfrm>
            <a:off x="1318846" y="6145823"/>
            <a:ext cx="298939" cy="2198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3" name="CuadroTexto 12">
            <a:extLst>
              <a:ext uri="{FF2B5EF4-FFF2-40B4-BE49-F238E27FC236}">
                <a16:creationId xmlns:a16="http://schemas.microsoft.com/office/drawing/2014/main" id="{256B99C0-17D8-409F-B2A6-88774025B241}"/>
              </a:ext>
            </a:extLst>
          </p:cNvPr>
          <p:cNvSpPr txBox="1"/>
          <p:nvPr/>
        </p:nvSpPr>
        <p:spPr>
          <a:xfrm>
            <a:off x="1617785" y="6224954"/>
            <a:ext cx="1940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Sub-</a:t>
            </a:r>
            <a:r>
              <a:rPr lang="es-ES" dirty="0" err="1"/>
              <a:t>string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586004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>
            <a:extLst>
              <a:ext uri="{FF2B5EF4-FFF2-40B4-BE49-F238E27FC236}">
                <a16:creationId xmlns:a16="http://schemas.microsoft.com/office/drawing/2014/main" id="{B479FD0A-DE42-4D67-8F9A-6B5E723F04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D8D877B3-D348-4611-9BDB-C5374591D951}" type="slidenum">
              <a:rPr lang="en-US" smtClean="0"/>
              <a:pPr rtl="0"/>
              <a:t>16</a:t>
            </a:fld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B9C98A7-98E7-4079-B0FD-7FDD32D17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4" y="370290"/>
            <a:ext cx="10254797" cy="1474385"/>
          </a:xfrm>
        </p:spPr>
        <p:txBody>
          <a:bodyPr/>
          <a:lstStyle/>
          <a:p>
            <a:r>
              <a:rPr lang="en-US" dirty="0"/>
              <a:t>Bypass diodes vs MICs - </a:t>
            </a:r>
            <a:r>
              <a:rPr lang="en-US" dirty="0">
                <a:solidFill>
                  <a:srgbClr val="FF0000"/>
                </a:solidFill>
              </a:rPr>
              <a:t>Consider revising</a:t>
            </a:r>
            <a:endParaRPr lang="en-US" dirty="0"/>
          </a:p>
        </p:txBody>
      </p:sp>
      <p:sp>
        <p:nvSpPr>
          <p:cNvPr id="10" name="Tekstfelt 3">
            <a:extLst>
              <a:ext uri="{FF2B5EF4-FFF2-40B4-BE49-F238E27FC236}">
                <a16:creationId xmlns:a16="http://schemas.microsoft.com/office/drawing/2014/main" id="{9A060023-6BD2-419D-8AA2-AE1DFCDCA162}"/>
              </a:ext>
            </a:extLst>
          </p:cNvPr>
          <p:cNvSpPr txBox="1"/>
          <p:nvPr/>
        </p:nvSpPr>
        <p:spPr>
          <a:xfrm>
            <a:off x="3208788" y="1494733"/>
            <a:ext cx="8634153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s-ES" sz="1600" b="1" spc="300" dirty="0" err="1">
                <a:sym typeface="Wingdings" panose="05000000000000000000" pitchFamily="2" charset="2"/>
              </a:rPr>
              <a:t>Why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using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MICs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improves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power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extraction</a:t>
            </a:r>
            <a:r>
              <a:rPr lang="es-ES" sz="1600" b="1" spc="300" dirty="0">
                <a:sym typeface="Wingdings" panose="05000000000000000000" pitchFamily="2" charset="2"/>
              </a:rPr>
              <a:t>?</a:t>
            </a:r>
          </a:p>
          <a:p>
            <a:pPr rtl="0"/>
            <a:endParaRPr lang="es-ES" sz="1600" b="1" spc="300" dirty="0">
              <a:sym typeface="Wingdings" panose="05000000000000000000" pitchFamily="2" charset="2"/>
            </a:endParaRP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s-ES" sz="1600" b="1" spc="300" dirty="0">
              <a:sym typeface="Wingdings" panose="05000000000000000000" pitchFamily="2" charset="2"/>
            </a:endParaRPr>
          </a:p>
          <a:p>
            <a:pPr rtl="0"/>
            <a:r>
              <a:rPr lang="es-ES" sz="1600" b="1" spc="300" dirty="0" err="1">
                <a:sym typeface="Wingdings" panose="05000000000000000000" pitchFamily="2" charset="2"/>
              </a:rPr>
              <a:t>Demonstration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example</a:t>
            </a:r>
            <a:r>
              <a:rPr lang="es-ES" sz="1600" b="1" spc="300" dirty="0">
                <a:sym typeface="Wingdings" panose="05000000000000000000" pitchFamily="2" charset="2"/>
              </a:rPr>
              <a:t>: </a:t>
            </a:r>
            <a:r>
              <a:rPr lang="es-ES" sz="1600" b="1" spc="300" dirty="0" err="1">
                <a:sym typeface="Wingdings" panose="05000000000000000000" pitchFamily="2" charset="2"/>
              </a:rPr>
              <a:t>shaded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cell</a:t>
            </a:r>
            <a:r>
              <a:rPr lang="es-ES" sz="1600" b="1" spc="300" dirty="0">
                <a:sym typeface="Wingdings" panose="05000000000000000000" pitchFamily="2" charset="2"/>
              </a:rPr>
              <a:t> at 80% </a:t>
            </a:r>
            <a:r>
              <a:rPr lang="es-ES" sz="1600" b="1" spc="300" dirty="0" err="1">
                <a:sym typeface="Wingdings" panose="05000000000000000000" pitchFamily="2" charset="2"/>
              </a:rPr>
              <a:t>irradiance</a:t>
            </a:r>
            <a:endParaRPr lang="es-ES" sz="1600" b="1" spc="300" dirty="0">
              <a:sym typeface="Wingdings" panose="05000000000000000000" pitchFamily="2" charset="2"/>
            </a:endParaRPr>
          </a:p>
          <a:p>
            <a:pPr rtl="0"/>
            <a:endParaRPr lang="es-ES" sz="1600" b="1" spc="300" dirty="0">
              <a:sym typeface="Wingdings" panose="05000000000000000000" pitchFamily="2" charset="2"/>
            </a:endParaRPr>
          </a:p>
          <a:p>
            <a:pPr rtl="0"/>
            <a:endParaRPr lang="es-ES" sz="1600" b="1" spc="300" dirty="0">
              <a:sym typeface="Wingdings" panose="05000000000000000000" pitchFamily="2" charset="2"/>
            </a:endParaRPr>
          </a:p>
          <a:p>
            <a:pPr rtl="0"/>
            <a:r>
              <a:rPr lang="es-ES" sz="1600" b="1" spc="300" dirty="0">
                <a:sym typeface="Wingdings" panose="05000000000000000000" pitchFamily="2" charset="2"/>
              </a:rPr>
              <a:t>    1st </a:t>
            </a:r>
            <a:r>
              <a:rPr lang="es-ES" sz="1600" b="1" spc="300" dirty="0" err="1">
                <a:sym typeface="Wingdings" panose="05000000000000000000" pitchFamily="2" charset="2"/>
              </a:rPr>
              <a:t>option</a:t>
            </a:r>
            <a:r>
              <a:rPr lang="es-ES" sz="1600" b="1" spc="300" dirty="0">
                <a:sym typeface="Wingdings" panose="05000000000000000000" pitchFamily="2" charset="2"/>
              </a:rPr>
              <a:t>:  Bypass </a:t>
            </a:r>
            <a:r>
              <a:rPr lang="es-ES" sz="1600" b="1" spc="300" dirty="0" err="1">
                <a:sym typeface="Wingdings" panose="05000000000000000000" pitchFamily="2" charset="2"/>
              </a:rPr>
              <a:t>diode</a:t>
            </a:r>
            <a:r>
              <a:rPr lang="es-ES" sz="1600" b="1" spc="300" dirty="0">
                <a:sym typeface="Wingdings" panose="05000000000000000000" pitchFamily="2" charset="2"/>
              </a:rPr>
              <a:t> ON  9*10% + 1*6.6% = 96.6%</a:t>
            </a:r>
          </a:p>
          <a:p>
            <a:pPr rtl="0"/>
            <a:endParaRPr lang="da-DK" sz="1600" b="1" spc="300" dirty="0">
              <a:sym typeface="Wingdings" panose="05000000000000000000" pitchFamily="2" charset="2"/>
            </a:endParaRPr>
          </a:p>
          <a:p>
            <a:pPr rtl="0"/>
            <a:r>
              <a:rPr lang="da-DK" sz="1600" b="1" spc="300" dirty="0">
                <a:sym typeface="Wingdings" panose="05000000000000000000" pitchFamily="2" charset="2"/>
              </a:rPr>
              <a:t>    2nd option: Reduce current to 80% 80% of full power</a:t>
            </a:r>
          </a:p>
          <a:p>
            <a:pPr rtl="0"/>
            <a:endParaRPr lang="da-DK" sz="1600" b="1" spc="300" dirty="0">
              <a:sym typeface="Wingdings" panose="05000000000000000000" pitchFamily="2" charset="2"/>
            </a:endParaRPr>
          </a:p>
          <a:p>
            <a:pPr rtl="0"/>
            <a:r>
              <a:rPr lang="da-DK" sz="1600" b="1" spc="300" dirty="0">
                <a:sym typeface="Wingdings" panose="05000000000000000000" pitchFamily="2" charset="2"/>
              </a:rPr>
              <a:t>    3rd option: MPPT tracker  9*10% + 1*8% = 98% </a:t>
            </a:r>
          </a:p>
          <a:p>
            <a:pPr rtl="0"/>
            <a:endParaRPr lang="da-DK" sz="1600" b="1" spc="300" dirty="0">
              <a:sym typeface="Wingdings" panose="05000000000000000000" pitchFamily="2" charset="2"/>
            </a:endParaRPr>
          </a:p>
          <a:p>
            <a:pPr rtl="0"/>
            <a:endParaRPr lang="da-DK" sz="1600" b="1" spc="300" dirty="0">
              <a:sym typeface="Wingdings" panose="05000000000000000000" pitchFamily="2" charset="2"/>
            </a:endParaRPr>
          </a:p>
          <a:p>
            <a:pPr rtl="0"/>
            <a:r>
              <a:rPr lang="da-DK" sz="1600" b="1" spc="300" dirty="0">
                <a:sym typeface="Wingdings" panose="05000000000000000000" pitchFamily="2" charset="2"/>
              </a:rPr>
              <a:t>Using MICs in each PV module  Increases power by 1.4% </a:t>
            </a:r>
          </a:p>
          <a:p>
            <a:pPr rtl="0"/>
            <a:endParaRPr lang="da-DK" sz="1600" b="1" spc="300" dirty="0">
              <a:sym typeface="Wingdings" panose="05000000000000000000" pitchFamily="2" charset="2"/>
            </a:endParaRPr>
          </a:p>
          <a:p>
            <a:pPr rtl="0"/>
            <a:endParaRPr lang="es-ES" sz="1600" b="1" spc="300" dirty="0">
              <a:sym typeface="Wingdings" panose="05000000000000000000" pitchFamily="2" charset="2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FE1D5F4D-641B-43BB-B056-BF477477E1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031" y="1107482"/>
            <a:ext cx="2324100" cy="539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9405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>
            <a:extLst>
              <a:ext uri="{FF2B5EF4-FFF2-40B4-BE49-F238E27FC236}">
                <a16:creationId xmlns:a16="http://schemas.microsoft.com/office/drawing/2014/main" id="{B479FD0A-DE42-4D67-8F9A-6B5E723F04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D8D877B3-D348-4611-9BDB-C5374591D951}" type="slidenum">
              <a:rPr lang="en-US" smtClean="0"/>
              <a:pPr rtl="0"/>
              <a:t>17</a:t>
            </a:fld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B9C98A7-98E7-4079-B0FD-7FDD32D17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4" y="370290"/>
            <a:ext cx="10254797" cy="1474385"/>
          </a:xfrm>
        </p:spPr>
        <p:txBody>
          <a:bodyPr/>
          <a:lstStyle/>
          <a:p>
            <a:r>
              <a:rPr lang="en-US" dirty="0"/>
              <a:t>Bypass diodes vs MICs - </a:t>
            </a:r>
            <a:r>
              <a:rPr lang="en-US" dirty="0">
                <a:solidFill>
                  <a:srgbClr val="FF0000"/>
                </a:solidFill>
              </a:rPr>
              <a:t>Consider revising</a:t>
            </a:r>
            <a:endParaRPr lang="en-US" dirty="0"/>
          </a:p>
        </p:txBody>
      </p:sp>
      <p:sp>
        <p:nvSpPr>
          <p:cNvPr id="10" name="Tekstfelt 3">
            <a:extLst>
              <a:ext uri="{FF2B5EF4-FFF2-40B4-BE49-F238E27FC236}">
                <a16:creationId xmlns:a16="http://schemas.microsoft.com/office/drawing/2014/main" id="{9A060023-6BD2-419D-8AA2-AE1DFCDCA162}"/>
              </a:ext>
            </a:extLst>
          </p:cNvPr>
          <p:cNvSpPr txBox="1"/>
          <p:nvPr/>
        </p:nvSpPr>
        <p:spPr>
          <a:xfrm>
            <a:off x="3208788" y="1494733"/>
            <a:ext cx="8634153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s-ES" sz="1600" b="1" spc="300" dirty="0" err="1">
                <a:sym typeface="Wingdings" panose="05000000000000000000" pitchFamily="2" charset="2"/>
              </a:rPr>
              <a:t>Why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using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MICs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improves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power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extraction</a:t>
            </a:r>
            <a:r>
              <a:rPr lang="es-ES" sz="1600" b="1" spc="300" dirty="0">
                <a:sym typeface="Wingdings" panose="05000000000000000000" pitchFamily="2" charset="2"/>
              </a:rPr>
              <a:t>?</a:t>
            </a:r>
          </a:p>
          <a:p>
            <a:pPr rtl="0"/>
            <a:endParaRPr lang="es-ES" sz="1600" b="1" spc="300" dirty="0">
              <a:sym typeface="Wingdings" panose="05000000000000000000" pitchFamily="2" charset="2"/>
            </a:endParaRP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s-ES" sz="1600" b="1" spc="300" dirty="0">
              <a:sym typeface="Wingdings" panose="05000000000000000000" pitchFamily="2" charset="2"/>
            </a:endParaRPr>
          </a:p>
          <a:p>
            <a:pPr rtl="0"/>
            <a:r>
              <a:rPr lang="es-ES" sz="1600" b="1" spc="300" dirty="0" err="1">
                <a:sym typeface="Wingdings" panose="05000000000000000000" pitchFamily="2" charset="2"/>
              </a:rPr>
              <a:t>Demonstration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example</a:t>
            </a:r>
            <a:r>
              <a:rPr lang="es-ES" sz="1600" b="1" spc="300" dirty="0">
                <a:sym typeface="Wingdings" panose="05000000000000000000" pitchFamily="2" charset="2"/>
              </a:rPr>
              <a:t>: 30% </a:t>
            </a:r>
            <a:r>
              <a:rPr lang="es-ES" sz="1600" b="1" spc="300" dirty="0" err="1">
                <a:sym typeface="Wingdings" panose="05000000000000000000" pitchFamily="2" charset="2"/>
              </a:rPr>
              <a:t>shaded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region</a:t>
            </a:r>
            <a:endParaRPr lang="es-ES" sz="1600" b="1" spc="300" dirty="0">
              <a:sym typeface="Wingdings" panose="05000000000000000000" pitchFamily="2" charset="2"/>
            </a:endParaRPr>
          </a:p>
          <a:p>
            <a:pPr rtl="0"/>
            <a:endParaRPr lang="es-ES" sz="1600" b="1" spc="300" dirty="0">
              <a:sym typeface="Wingdings" panose="05000000000000000000" pitchFamily="2" charset="2"/>
            </a:endParaRPr>
          </a:p>
          <a:p>
            <a:pPr rtl="0"/>
            <a:endParaRPr lang="es-ES" sz="1600" b="1" spc="300" dirty="0">
              <a:sym typeface="Wingdings" panose="05000000000000000000" pitchFamily="2" charset="2"/>
            </a:endParaRPr>
          </a:p>
          <a:p>
            <a:pPr rtl="0"/>
            <a:r>
              <a:rPr lang="es-ES" sz="1600" b="1" spc="300" dirty="0">
                <a:sym typeface="Wingdings" panose="05000000000000000000" pitchFamily="2" charset="2"/>
              </a:rPr>
              <a:t>    1st </a:t>
            </a:r>
            <a:r>
              <a:rPr lang="es-ES" sz="1600" b="1" spc="300" dirty="0" err="1">
                <a:sym typeface="Wingdings" panose="05000000000000000000" pitchFamily="2" charset="2"/>
              </a:rPr>
              <a:t>option</a:t>
            </a:r>
            <a:r>
              <a:rPr lang="es-ES" sz="1600" b="1" spc="300" dirty="0">
                <a:sym typeface="Wingdings" panose="05000000000000000000" pitchFamily="2" charset="2"/>
              </a:rPr>
              <a:t>:  Bypass </a:t>
            </a:r>
            <a:r>
              <a:rPr lang="es-ES" sz="1600" b="1" spc="300" dirty="0" err="1">
                <a:sym typeface="Wingdings" panose="05000000000000000000" pitchFamily="2" charset="2"/>
              </a:rPr>
              <a:t>diodes</a:t>
            </a:r>
            <a:r>
              <a:rPr lang="es-ES" sz="1600" b="1" spc="300" dirty="0">
                <a:sym typeface="Wingdings" panose="05000000000000000000" pitchFamily="2" charset="2"/>
              </a:rPr>
              <a:t> ON  9*10% + 1*0% = 90%</a:t>
            </a:r>
          </a:p>
          <a:p>
            <a:pPr rtl="0"/>
            <a:endParaRPr lang="da-DK" sz="1600" b="1" spc="300" dirty="0">
              <a:sym typeface="Wingdings" panose="05000000000000000000" pitchFamily="2" charset="2"/>
            </a:endParaRPr>
          </a:p>
          <a:p>
            <a:pPr rtl="0"/>
            <a:r>
              <a:rPr lang="da-DK" sz="1600" b="1" spc="300" dirty="0">
                <a:sym typeface="Wingdings" panose="05000000000000000000" pitchFamily="2" charset="2"/>
              </a:rPr>
              <a:t>    2nd option: Reduce current to 70% 70% of full power</a:t>
            </a:r>
          </a:p>
          <a:p>
            <a:pPr rtl="0"/>
            <a:endParaRPr lang="da-DK" sz="1600" b="1" spc="300" dirty="0">
              <a:sym typeface="Wingdings" panose="05000000000000000000" pitchFamily="2" charset="2"/>
            </a:endParaRPr>
          </a:p>
          <a:p>
            <a:pPr rtl="0"/>
            <a:r>
              <a:rPr lang="da-DK" sz="1600" b="1" spc="300" dirty="0">
                <a:sym typeface="Wingdings" panose="05000000000000000000" pitchFamily="2" charset="2"/>
              </a:rPr>
              <a:t>    3rd option: MPPT tracker  9*10% + 1*7% = 97% </a:t>
            </a:r>
          </a:p>
          <a:p>
            <a:pPr rtl="0"/>
            <a:endParaRPr lang="da-DK" sz="1600" b="1" spc="300" dirty="0">
              <a:sym typeface="Wingdings" panose="05000000000000000000" pitchFamily="2" charset="2"/>
            </a:endParaRPr>
          </a:p>
          <a:p>
            <a:pPr rtl="0"/>
            <a:endParaRPr lang="da-DK" sz="1600" b="1" spc="300" dirty="0">
              <a:sym typeface="Wingdings" panose="05000000000000000000" pitchFamily="2" charset="2"/>
            </a:endParaRPr>
          </a:p>
          <a:p>
            <a:pPr rtl="0"/>
            <a:r>
              <a:rPr lang="da-DK" sz="1600" b="1" spc="300" dirty="0">
                <a:sym typeface="Wingdings" panose="05000000000000000000" pitchFamily="2" charset="2"/>
              </a:rPr>
              <a:t>Using MICs in each PV module  Increases power by 7% </a:t>
            </a:r>
          </a:p>
          <a:p>
            <a:pPr rtl="0"/>
            <a:endParaRPr lang="da-DK" sz="1600" b="1" spc="300" dirty="0">
              <a:sym typeface="Wingdings" panose="05000000000000000000" pitchFamily="2" charset="2"/>
            </a:endParaRPr>
          </a:p>
          <a:p>
            <a:pPr rtl="0"/>
            <a:endParaRPr lang="es-ES" sz="1600" b="1" spc="300" dirty="0">
              <a:sym typeface="Wingdings" panose="05000000000000000000" pitchFamily="2" charset="2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8839BFA-0B23-4C4D-A906-E354939809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374" y="1208845"/>
            <a:ext cx="2618190" cy="4357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5720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18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10607848" cy="1621619"/>
          </a:xfrm>
        </p:spPr>
        <p:txBody>
          <a:bodyPr rtlCol="0"/>
          <a:lstStyle/>
          <a:p>
            <a:r>
              <a:rPr lang="en-GB" dirty="0"/>
              <a:t>MIC advantage over bypass diode - </a:t>
            </a:r>
            <a:r>
              <a:rPr lang="en-US" dirty="0">
                <a:solidFill>
                  <a:srgbClr val="FF0000"/>
                </a:solidFill>
              </a:rPr>
              <a:t>Consider revising</a:t>
            </a:r>
            <a:endParaRPr lang="da-DK" dirty="0">
              <a:solidFill>
                <a:schemeClr val="accent4"/>
              </a:solidFill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55607EC-7576-4853-A0FA-95B2E92448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133" y="2225190"/>
            <a:ext cx="6476530" cy="3305034"/>
          </a:xfrm>
          <a:prstGeom prst="rect">
            <a:avLst/>
          </a:prstGeom>
        </p:spPr>
      </p:pic>
      <p:sp>
        <p:nvSpPr>
          <p:cNvPr id="57" name="Tekstfelt 3">
            <a:extLst>
              <a:ext uri="{FF2B5EF4-FFF2-40B4-BE49-F238E27FC236}">
                <a16:creationId xmlns:a16="http://schemas.microsoft.com/office/drawing/2014/main" id="{76D989A8-38B1-4BA7-80CD-521EE0CE86CF}"/>
              </a:ext>
            </a:extLst>
          </p:cNvPr>
          <p:cNvSpPr txBox="1"/>
          <p:nvPr/>
        </p:nvSpPr>
        <p:spPr>
          <a:xfrm>
            <a:off x="7305868" y="1561658"/>
            <a:ext cx="449099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spc="300" dirty="0"/>
              <a:t>Power generated in a 3 panel array with ideal bypass diodes.</a:t>
            </a:r>
          </a:p>
          <a:p>
            <a:endParaRPr lang="en-GB" sz="1600" spc="3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600" spc="300" dirty="0"/>
              <a:t>2 panels 1000 W/m2.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600" spc="300" dirty="0"/>
              <a:t>1 panel 400 W/m2 (shaded).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600" spc="300" dirty="0"/>
              <a:t>25ºC.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kstfelt 3">
                <a:extLst>
                  <a:ext uri="{FF2B5EF4-FFF2-40B4-BE49-F238E27FC236}">
                    <a16:creationId xmlns:a16="http://schemas.microsoft.com/office/drawing/2014/main" id="{5B2B0B02-A284-4512-8025-99B5EFBD1526}"/>
                  </a:ext>
                </a:extLst>
              </p:cNvPr>
              <p:cNvSpPr txBox="1"/>
              <p:nvPr/>
            </p:nvSpPr>
            <p:spPr>
              <a:xfrm>
                <a:off x="7305869" y="3436689"/>
                <a:ext cx="4549502" cy="31085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s-ES" sz="1600" spc="300" dirty="0"/>
                  <a:t>Maximum </a:t>
                </a:r>
                <a:r>
                  <a:rPr lang="es-ES" sz="1600" spc="300" dirty="0" err="1"/>
                  <a:t>theoretical</a:t>
                </a:r>
                <a:r>
                  <a:rPr lang="es-ES" sz="1600" spc="300" dirty="0"/>
                  <a:t> </a:t>
                </a:r>
                <a:r>
                  <a:rPr lang="es-ES" sz="1600" spc="300" dirty="0" err="1"/>
                  <a:t>power</a:t>
                </a:r>
                <a:r>
                  <a:rPr lang="es-ES" sz="1600" spc="300" dirty="0"/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pc="300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s-ES" b="0" i="1" spc="300" smtClean="0">
                          <a:latin typeface="Cambria Math" panose="02040503050406030204" pitchFamily="18" charset="0"/>
                        </a:rPr>
                        <m:t>=2∗300</m:t>
                      </m:r>
                      <m:r>
                        <a:rPr lang="es-ES" b="0" i="1" spc="300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s-ES" b="0" i="1" spc="300" smtClean="0">
                          <a:latin typeface="Cambria Math" panose="02040503050406030204" pitchFamily="18" charset="0"/>
                        </a:rPr>
                        <m:t>+117</m:t>
                      </m:r>
                      <m:r>
                        <a:rPr lang="es-ES" b="0" i="1" spc="300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s-ES" b="0" i="1" spc="30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b="1" i="1" spc="300" smtClean="0">
                          <a:latin typeface="Cambria Math" panose="02040503050406030204" pitchFamily="18" charset="0"/>
                        </a:rPr>
                        <m:t>𝟕𝟏𝟕</m:t>
                      </m:r>
                      <m:r>
                        <a:rPr lang="es-ES" b="1" i="1" spc="300" smtClean="0">
                          <a:latin typeface="Cambria Math" panose="02040503050406030204" pitchFamily="18" charset="0"/>
                        </a:rPr>
                        <m:t>𝑾</m:t>
                      </m:r>
                      <m:r>
                        <a:rPr lang="es-ES" b="1" i="1" spc="30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s-ES" b="1" spc="300" dirty="0"/>
              </a:p>
              <a:p>
                <a:endParaRPr lang="en-GB" spc="300" dirty="0"/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GB" spc="300" dirty="0"/>
                  <a:t>Power generated with bypass diodes: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pc="300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s-ES" b="0" i="1" spc="30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b="1" i="1" spc="300" smtClean="0">
                          <a:latin typeface="Cambria Math" panose="02040503050406030204" pitchFamily="18" charset="0"/>
                        </a:rPr>
                        <m:t>𝟔𝟎𝟎</m:t>
                      </m:r>
                      <m:r>
                        <a:rPr lang="es-ES" b="1" i="1" spc="300" smtClean="0">
                          <a:latin typeface="Cambria Math" panose="02040503050406030204" pitchFamily="18" charset="0"/>
                        </a:rPr>
                        <m:t>𝑾</m:t>
                      </m:r>
                    </m:oMath>
                  </m:oMathPara>
                </a14:m>
                <a:endParaRPr lang="en-GB" b="1" spc="300" dirty="0"/>
              </a:p>
              <a:p>
                <a:endParaRPr lang="en-GB" spc="300" dirty="0"/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GB" spc="300" dirty="0"/>
                  <a:t>Power generated with a 95% efficient MIC: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pc="300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s-ES" b="0" i="1" spc="300" smtClean="0">
                          <a:latin typeface="Cambria Math" panose="02040503050406030204" pitchFamily="18" charset="0"/>
                        </a:rPr>
                        <m:t>=717</m:t>
                      </m:r>
                      <m:r>
                        <a:rPr lang="es-ES" i="1" spc="30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s-ES" b="0" i="1" spc="300" smtClean="0">
                          <a:latin typeface="Cambria Math" panose="02040503050406030204" pitchFamily="18" charset="0"/>
                        </a:rPr>
                        <m:t> ∗0.95=</m:t>
                      </m:r>
                      <m:r>
                        <a:rPr lang="es-ES" b="1" i="1" spc="300" smtClean="0">
                          <a:latin typeface="Cambria Math" panose="02040503050406030204" pitchFamily="18" charset="0"/>
                        </a:rPr>
                        <m:t>𝟔𝟖𝟏</m:t>
                      </m:r>
                      <m:r>
                        <a:rPr lang="es-ES" b="1" i="1" spc="300" smtClean="0">
                          <a:latin typeface="Cambria Math" panose="02040503050406030204" pitchFamily="18" charset="0"/>
                        </a:rPr>
                        <m:t>𝑾</m:t>
                      </m:r>
                      <m:r>
                        <a:rPr lang="es-ES" b="1" i="1" spc="30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s-ES" b="1" spc="300" dirty="0"/>
              </a:p>
              <a:p>
                <a:endParaRPr lang="en-GB" spc="300" dirty="0"/>
              </a:p>
            </p:txBody>
          </p:sp>
        </mc:Choice>
        <mc:Fallback xmlns="">
          <p:sp>
            <p:nvSpPr>
              <p:cNvPr id="59" name="Tekstfelt 3">
                <a:extLst>
                  <a:ext uri="{FF2B5EF4-FFF2-40B4-BE49-F238E27FC236}">
                    <a16:creationId xmlns:a16="http://schemas.microsoft.com/office/drawing/2014/main" id="{5B2B0B02-A284-4512-8025-99B5EFBD15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5869" y="3436689"/>
                <a:ext cx="4549502" cy="3108543"/>
              </a:xfrm>
              <a:prstGeom prst="rect">
                <a:avLst/>
              </a:prstGeom>
              <a:blipFill>
                <a:blip r:embed="rId4"/>
                <a:stretch>
                  <a:fillRect l="-803" t="-588" r="-21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412890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>
            <a:extLst>
              <a:ext uri="{FF2B5EF4-FFF2-40B4-BE49-F238E27FC236}">
                <a16:creationId xmlns:a16="http://schemas.microsoft.com/office/drawing/2014/main" id="{B479FD0A-DE42-4D67-8F9A-6B5E723F04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D8D877B3-D348-4611-9BDB-C5374591D951}" type="slidenum">
              <a:rPr lang="en-US" smtClean="0"/>
              <a:pPr rtl="0"/>
              <a:t>19</a:t>
            </a:fld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B9C98A7-98E7-4079-B0FD-7FDD32D17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4" y="370290"/>
            <a:ext cx="10254797" cy="1474385"/>
          </a:xfrm>
        </p:spPr>
        <p:txBody>
          <a:bodyPr/>
          <a:lstStyle/>
          <a:p>
            <a:r>
              <a:rPr lang="en-US" dirty="0"/>
              <a:t>Limitations of single diode PV model 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6B5D893-CEA9-4776-9B1C-9849BB3CAF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739" y="1149054"/>
            <a:ext cx="5903008" cy="2590416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89E3D665-23A9-42DE-8E2E-3D41419D03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663" y="4707814"/>
            <a:ext cx="3527453" cy="1083370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6A7DC80C-F33D-46C1-8DB8-58B05CBA18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2718" y="1424400"/>
            <a:ext cx="3548343" cy="711859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5327F44C-60D2-4D42-B859-BE8D2009E8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5747" y="2170831"/>
            <a:ext cx="5114925" cy="1676400"/>
          </a:xfrm>
          <a:prstGeom prst="rect">
            <a:avLst/>
          </a:prstGeom>
        </p:spPr>
      </p:pic>
      <p:sp>
        <p:nvSpPr>
          <p:cNvPr id="14" name="Rectángulo 13">
            <a:extLst>
              <a:ext uri="{FF2B5EF4-FFF2-40B4-BE49-F238E27FC236}">
                <a16:creationId xmlns:a16="http://schemas.microsoft.com/office/drawing/2014/main" id="{FEA06110-8506-468D-B743-1A607E835644}"/>
              </a:ext>
            </a:extLst>
          </p:cNvPr>
          <p:cNvSpPr/>
          <p:nvPr/>
        </p:nvSpPr>
        <p:spPr>
          <a:xfrm>
            <a:off x="6449367" y="1335796"/>
            <a:ext cx="4961305" cy="251143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6" name="Conector recto de flecha 15">
            <a:extLst>
              <a:ext uri="{FF2B5EF4-FFF2-40B4-BE49-F238E27FC236}">
                <a16:creationId xmlns:a16="http://schemas.microsoft.com/office/drawing/2014/main" id="{33289309-60F0-4ED1-81CC-A17C7630F0C1}"/>
              </a:ext>
            </a:extLst>
          </p:cNvPr>
          <p:cNvCxnSpPr/>
          <p:nvPr/>
        </p:nvCxnSpPr>
        <p:spPr>
          <a:xfrm>
            <a:off x="5416062" y="2444262"/>
            <a:ext cx="8796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uadroTexto 16">
            <a:extLst>
              <a:ext uri="{FF2B5EF4-FFF2-40B4-BE49-F238E27FC236}">
                <a16:creationId xmlns:a16="http://schemas.microsoft.com/office/drawing/2014/main" id="{579F8FC2-E22D-491E-93D1-C9D6E7F183C7}"/>
              </a:ext>
            </a:extLst>
          </p:cNvPr>
          <p:cNvSpPr txBox="1"/>
          <p:nvPr/>
        </p:nvSpPr>
        <p:spPr>
          <a:xfrm>
            <a:off x="5526593" y="2114410"/>
            <a:ext cx="1138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ideal</a:t>
            </a:r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8309C886-C8B2-45EA-A87F-FB75A70E05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58894" y="4431453"/>
            <a:ext cx="4537059" cy="1945457"/>
          </a:xfrm>
          <a:prstGeom prst="rect">
            <a:avLst/>
          </a:prstGeom>
        </p:spPr>
      </p:pic>
      <p:sp>
        <p:nvSpPr>
          <p:cNvPr id="19" name="Rectángulo 18">
            <a:extLst>
              <a:ext uri="{FF2B5EF4-FFF2-40B4-BE49-F238E27FC236}">
                <a16:creationId xmlns:a16="http://schemas.microsoft.com/office/drawing/2014/main" id="{0D5691F7-B1A0-4AC7-B936-63FAA044AA66}"/>
              </a:ext>
            </a:extLst>
          </p:cNvPr>
          <p:cNvSpPr/>
          <p:nvPr/>
        </p:nvSpPr>
        <p:spPr>
          <a:xfrm>
            <a:off x="650631" y="4266645"/>
            <a:ext cx="7236069" cy="233391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D4A9DF15-1853-489E-8C66-407C1E12307B}"/>
              </a:ext>
            </a:extLst>
          </p:cNvPr>
          <p:cNvCxnSpPr/>
          <p:nvPr/>
        </p:nvCxnSpPr>
        <p:spPr>
          <a:xfrm>
            <a:off x="2400944" y="3640015"/>
            <a:ext cx="0" cy="4835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uadroTexto 21">
            <a:extLst>
              <a:ext uri="{FF2B5EF4-FFF2-40B4-BE49-F238E27FC236}">
                <a16:creationId xmlns:a16="http://schemas.microsoft.com/office/drawing/2014/main" id="{3A568B2C-F637-46C3-B600-C0807BAD1EAD}"/>
              </a:ext>
            </a:extLst>
          </p:cNvPr>
          <p:cNvSpPr txBox="1"/>
          <p:nvPr/>
        </p:nvSpPr>
        <p:spPr>
          <a:xfrm>
            <a:off x="2542734" y="3622851"/>
            <a:ext cx="1138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practical</a:t>
            </a:r>
            <a:endParaRPr lang="es-ES" dirty="0"/>
          </a:p>
        </p:txBody>
      </p:sp>
      <p:sp>
        <p:nvSpPr>
          <p:cNvPr id="24" name="Tekstfelt 3">
            <a:extLst>
              <a:ext uri="{FF2B5EF4-FFF2-40B4-BE49-F238E27FC236}">
                <a16:creationId xmlns:a16="http://schemas.microsoft.com/office/drawing/2014/main" id="{CDB4A36A-B5FE-47D8-BEF3-3495986BF62F}"/>
              </a:ext>
            </a:extLst>
          </p:cNvPr>
          <p:cNvSpPr txBox="1"/>
          <p:nvPr/>
        </p:nvSpPr>
        <p:spPr>
          <a:xfrm>
            <a:off x="8071611" y="3881803"/>
            <a:ext cx="364658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endParaRPr lang="da-DK" sz="1600" b="1" spc="300" dirty="0">
              <a:sym typeface="Wingdings" panose="05000000000000000000" pitchFamily="2" charset="2"/>
            </a:endParaRPr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s-ES" sz="1600" b="1" spc="300" dirty="0" err="1">
                <a:sym typeface="Wingdings" panose="05000000000000000000" pitchFamily="2" charset="2"/>
              </a:rPr>
              <a:t>Not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enough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with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the</a:t>
            </a:r>
            <a:r>
              <a:rPr lang="es-ES" sz="1600" b="1" spc="300" dirty="0">
                <a:sym typeface="Wingdings" panose="05000000000000000000" pitchFamily="2" charset="2"/>
              </a:rPr>
              <a:t> ideal </a:t>
            </a:r>
            <a:r>
              <a:rPr lang="es-ES" sz="1600" b="1" spc="300" dirty="0" err="1">
                <a:sym typeface="Wingdings" panose="05000000000000000000" pitchFamily="2" charset="2"/>
              </a:rPr>
              <a:t>cell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model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to</a:t>
            </a:r>
            <a:r>
              <a:rPr lang="es-ES" sz="1600" b="1" spc="300" dirty="0">
                <a:sym typeface="Wingdings" panose="05000000000000000000" pitchFamily="2" charset="2"/>
              </a:rPr>
              <a:t> define </a:t>
            </a:r>
            <a:r>
              <a:rPr lang="es-ES" sz="1600" b="1" spc="300" dirty="0" err="1">
                <a:sym typeface="Wingdings" panose="05000000000000000000" pitchFamily="2" charset="2"/>
              </a:rPr>
              <a:t>the</a:t>
            </a:r>
            <a:r>
              <a:rPr lang="es-ES" sz="1600" b="1" spc="300" dirty="0">
                <a:sym typeface="Wingdings" panose="05000000000000000000" pitchFamily="2" charset="2"/>
              </a:rPr>
              <a:t> I-V </a:t>
            </a:r>
            <a:r>
              <a:rPr lang="es-ES" sz="1600" b="1" spc="300" dirty="0" err="1">
                <a:sym typeface="Wingdings" panose="05000000000000000000" pitchFamily="2" charset="2"/>
              </a:rPr>
              <a:t>characteristics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of</a:t>
            </a:r>
            <a:r>
              <a:rPr lang="es-ES" sz="1600" b="1" spc="300" dirty="0">
                <a:sym typeface="Wingdings" panose="05000000000000000000" pitchFamily="2" charset="2"/>
              </a:rPr>
              <a:t> a solar panel </a:t>
            </a:r>
            <a:r>
              <a:rPr lang="es-ES" sz="1600" b="1" spc="300" dirty="0" err="1">
                <a:sym typeface="Wingdings" panose="05000000000000000000" pitchFamily="2" charset="2"/>
              </a:rPr>
              <a:t>because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it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is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an</a:t>
            </a:r>
            <a:r>
              <a:rPr lang="es-ES" sz="1600" b="1" spc="300" dirty="0">
                <a:sym typeface="Wingdings" panose="05000000000000000000" pitchFamily="2" charset="2"/>
              </a:rPr>
              <a:t> array </a:t>
            </a:r>
            <a:r>
              <a:rPr lang="es-ES" sz="1600" b="1" spc="300" dirty="0" err="1">
                <a:sym typeface="Wingdings" panose="05000000000000000000" pitchFamily="2" charset="2"/>
              </a:rPr>
              <a:t>of</a:t>
            </a:r>
            <a:r>
              <a:rPr lang="es-ES" sz="1600" b="1" spc="300" dirty="0">
                <a:sym typeface="Wingdings" panose="05000000000000000000" pitchFamily="2" charset="2"/>
              </a:rPr>
              <a:t> series </a:t>
            </a:r>
            <a:r>
              <a:rPr lang="es-ES" sz="1600" b="1" spc="300" dirty="0" err="1">
                <a:sym typeface="Wingdings" panose="05000000000000000000" pitchFamily="2" charset="2"/>
              </a:rPr>
              <a:t>connected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cells</a:t>
            </a:r>
            <a:r>
              <a:rPr lang="es-ES" sz="1600" b="1" spc="300" dirty="0">
                <a:sym typeface="Wingdings" panose="05000000000000000000" pitchFamily="2" charset="2"/>
              </a:rPr>
              <a:t> so </a:t>
            </a:r>
            <a:r>
              <a:rPr lang="es-ES" sz="1600" b="1" spc="300" dirty="0" err="1">
                <a:sym typeface="Wingdings" panose="05000000000000000000" pitchFamily="2" charset="2"/>
              </a:rPr>
              <a:t>it’s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necessary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to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include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Rs</a:t>
            </a:r>
            <a:r>
              <a:rPr lang="es-ES" sz="1600" b="1" spc="300" dirty="0">
                <a:sym typeface="Wingdings" panose="05000000000000000000" pitchFamily="2" charset="2"/>
              </a:rPr>
              <a:t> and Rp!</a:t>
            </a:r>
          </a:p>
        </p:txBody>
      </p:sp>
    </p:spTree>
    <p:extLst>
      <p:ext uri="{BB962C8B-B14F-4D97-AF65-F5344CB8AC3E}">
        <p14:creationId xmlns:p14="http://schemas.microsoft.com/office/powerpoint/2010/main" val="13195445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2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6145023" cy="1621619"/>
          </a:xfrm>
        </p:spPr>
        <p:txBody>
          <a:bodyPr rtlCol="0"/>
          <a:lstStyle/>
          <a:p>
            <a:pPr rtl="0"/>
            <a:r>
              <a:rPr lang="en-GB" dirty="0"/>
              <a:t>Minimum and maximum number of panels</a:t>
            </a:r>
            <a:endParaRPr lang="da-DK" dirty="0">
              <a:solidFill>
                <a:schemeClr val="accent4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kstfelt 3"/>
              <p:cNvSpPr txBox="1"/>
              <p:nvPr/>
            </p:nvSpPr>
            <p:spPr>
              <a:xfrm>
                <a:off x="587374" y="2273372"/>
                <a:ext cx="4997880" cy="30638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rtl="0"/>
                <a:r>
                  <a:rPr lang="en-GB" sz="1600" spc="300" dirty="0"/>
                  <a:t>Minimum panels:</a:t>
                </a:r>
              </a:p>
              <a:p>
                <a:pPr rtl="0"/>
                <a:r>
                  <a:rPr lang="en-GB" sz="1600" spc="300" dirty="0"/>
                  <a:t> </a:t>
                </a:r>
              </a:p>
              <a:p>
                <a:pPr marL="285750" indent="-285750" rtl="0">
                  <a:buFont typeface="Wingdings" panose="05000000000000000000" pitchFamily="2" charset="2"/>
                  <a:buChar char="Ø"/>
                </a:pPr>
                <a:r>
                  <a:rPr lang="en-GB" sz="1600" spc="300" dirty="0"/>
                  <a:t>Boost mode.</a:t>
                </a:r>
              </a:p>
              <a:p>
                <a:pPr marL="285750" indent="-285750" rtl="0">
                  <a:buFont typeface="Wingdings" panose="05000000000000000000" pitchFamily="2" charset="2"/>
                  <a:buChar char="Ø"/>
                </a:pPr>
                <a:endParaRPr lang="en-GB" sz="1600" spc="300" dirty="0"/>
              </a:p>
              <a:p>
                <a:pPr marL="285750" indent="-285750" rtl="0">
                  <a:buFont typeface="Wingdings" panose="05000000000000000000" pitchFamily="2" charset="2"/>
                  <a:buChar char="Ø"/>
                </a:pPr>
                <a:r>
                  <a:rPr lang="en-GB" sz="1600" spc="300" dirty="0"/>
                  <a:t>Duty limitation for control ease.</a:t>
                </a:r>
              </a:p>
              <a:p>
                <a:pPr rtl="0"/>
                <a:endParaRPr lang="en-GB" sz="1600" spc="300" dirty="0"/>
              </a:p>
              <a:p>
                <a:pPr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i="1" spc="30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  <m:t>𝑚𝑖𝑛</m:t>
                          </m:r>
                        </m:sub>
                      </m:sSub>
                      <m:r>
                        <a:rPr lang="es-ES" sz="1600" b="0" i="1" spc="30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s-ES" sz="1600" b="0" i="1" spc="30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1600" b="0" i="1" spc="300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s-ES" sz="1600" b="0" i="1" spc="300" smtClean="0">
                                  <a:latin typeface="Cambria Math" panose="02040503050406030204" pitchFamily="18" charset="0"/>
                                </a:rPr>
                                <m:t>𝐷𝐶</m:t>
                              </m:r>
                            </m:sub>
                          </m:sSub>
                          <m: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s-ES" sz="1600" b="0" i="1" spc="3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∙(1 − </m:t>
                          </m:r>
                          <m:sSub>
                            <m:sSubPr>
                              <m:ctrlPr>
                                <a:rPr lang="es-ES" sz="1600" b="0" i="1" spc="30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1600" b="0" i="1" spc="30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s-ES" sz="1600" b="0" i="1" spc="30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  <m:r>
                            <a:rPr lang="es-ES" sz="1600" b="0" i="1" spc="3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b>
                            <m:sSubPr>
                              <m:ctrlPr>
                                <a:rPr lang="es-ES" sz="1600" b="0" i="1" spc="30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1600" b="0" i="1" spc="300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s-ES" sz="1600" b="0" i="1" spc="300" smtClean="0">
                                  <a:latin typeface="Cambria Math" panose="02040503050406030204" pitchFamily="18" charset="0"/>
                                </a:rPr>
                                <m:t>𝑀𝑃𝑃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GB" sz="1600" spc="300" dirty="0"/>
              </a:p>
              <a:p>
                <a:pPr rtl="0"/>
                <a:endParaRPr lang="en-GB" sz="1600" spc="3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s-ES" sz="1600" i="1" spc="3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i="1" spc="3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s-ES" sz="1600" i="1" spc="3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en-GB" sz="1600" spc="300" dirty="0"/>
                  <a:t> is set to be 0.6 under STC,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1600" i="1" spc="30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i="1" spc="30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s-ES" sz="1600" i="1" spc="300">
                            <a:latin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</m:oMath>
                </a14:m>
                <a:r>
                  <a:rPr lang="en-GB" sz="1600" spc="300" dirty="0"/>
                  <a:t> = 4 modules.</a:t>
                </a:r>
              </a:p>
              <a:p>
                <a:pPr marL="285750" indent="-285750" rtl="0">
                  <a:buFont typeface="Wingdings" panose="05000000000000000000" pitchFamily="2" charset="2"/>
                  <a:buChar char="Ø"/>
                </a:pPr>
                <a:endParaRPr lang="en-GB" sz="1600" spc="300" dirty="0"/>
              </a:p>
            </p:txBody>
          </p:sp>
        </mc:Choice>
        <mc:Fallback xmlns="">
          <p:sp>
            <p:nvSpPr>
              <p:cNvPr id="4" name="Tekstfelt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374" y="2273372"/>
                <a:ext cx="4997880" cy="3063852"/>
              </a:xfrm>
              <a:prstGeom prst="rect">
                <a:avLst/>
              </a:prstGeom>
              <a:blipFill>
                <a:blip r:embed="rId2"/>
                <a:stretch>
                  <a:fillRect l="-610" t="-5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kstfelt 3">
                <a:extLst>
                  <a:ext uri="{FF2B5EF4-FFF2-40B4-BE49-F238E27FC236}">
                    <a16:creationId xmlns:a16="http://schemas.microsoft.com/office/drawing/2014/main" id="{D33E4615-3B08-4590-95C9-15434ABE5130}"/>
                  </a:ext>
                </a:extLst>
              </p:cNvPr>
              <p:cNvSpPr txBox="1"/>
              <p:nvPr/>
            </p:nvSpPr>
            <p:spPr>
              <a:xfrm>
                <a:off x="6096000" y="1549456"/>
                <a:ext cx="4997880" cy="45116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rtl="0"/>
                <a:r>
                  <a:rPr lang="en-GB" sz="1600" spc="300" dirty="0"/>
                  <a:t>Maximum panels:</a:t>
                </a:r>
              </a:p>
              <a:p>
                <a:pPr rtl="0"/>
                <a:endParaRPr lang="en-GB" sz="1600" spc="300" dirty="0"/>
              </a:p>
              <a:p>
                <a:pPr marL="285750" indent="-285750" rtl="0">
                  <a:buFont typeface="Wingdings" panose="05000000000000000000" pitchFamily="2" charset="2"/>
                  <a:buChar char="Ø"/>
                </a:pPr>
                <a:r>
                  <a:rPr lang="en-GB" sz="1600" spc="300" dirty="0"/>
                  <a:t>Buck mode.</a:t>
                </a:r>
              </a:p>
              <a:p>
                <a:pPr marL="285750" indent="-285750" rtl="0">
                  <a:buFont typeface="Wingdings" panose="05000000000000000000" pitchFamily="2" charset="2"/>
                  <a:buChar char="Ø"/>
                </a:pPr>
                <a:endParaRPr lang="en-GB" sz="1600" spc="300" dirty="0"/>
              </a:p>
              <a:p>
                <a:pPr marL="285750" indent="-285750" rtl="0">
                  <a:buFont typeface="Wingdings" panose="05000000000000000000" pitchFamily="2" charset="2"/>
                  <a:buChar char="Ø"/>
                </a:pPr>
                <a:r>
                  <a:rPr lang="en-GB" sz="1600" spc="300" dirty="0"/>
                  <a:t>Current limitation.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i="1" spc="30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600" i="1" spc="30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  <m:r>
                        <a:rPr lang="es-ES" sz="1600" i="1" spc="30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GB" sz="1600" i="1" spc="30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r>
                        <a:rPr lang="es-ES" sz="1600" i="1" spc="3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sz="1600" i="1" spc="30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num>
                        <m:den>
                          <m:sSub>
                            <m:sSubPr>
                              <m:ctrlPr>
                                <a:rPr lang="es-ES" sz="1600" i="1" spc="30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1600" b="0" i="1" spc="300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s-ES" sz="1600" b="0" i="1" spc="300" smtClean="0">
                                  <a:latin typeface="Cambria Math" panose="02040503050406030204" pitchFamily="18" charset="0"/>
                                </a:rPr>
                                <m:t>𝑜𝑢𝑡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GB" sz="1600" spc="300" dirty="0"/>
              </a:p>
              <a:p>
                <a:endParaRPr lang="en-GB" sz="1600" spc="3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i="1" spc="30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  <m:r>
                        <a:rPr lang="es-ES" sz="1600" i="1" spc="3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sz="1600" i="1" spc="30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s-ES" sz="1600" i="1" spc="30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1600" i="1" spc="30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s-ES" sz="1600" i="1" spc="300">
                                  <a:latin typeface="Cambria Math" panose="02040503050406030204" pitchFamily="18" charset="0"/>
                                </a:rPr>
                                <m:t>𝐷𝐶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s-ES" sz="1600" i="1" spc="30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1600" b="0" i="1" spc="300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s-ES" sz="1600" b="0" i="1" spc="300" smtClean="0">
                                  <a:latin typeface="Cambria Math" panose="02040503050406030204" pitchFamily="18" charset="0"/>
                                </a:rPr>
                                <m:t>𝑜𝑢𝑡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s-ES" sz="1600" spc="300" dirty="0"/>
              </a:p>
              <a:p>
                <a:endParaRPr lang="es-ES" sz="1600" spc="3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i="1" spc="30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600" i="1" spc="30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s-ES" sz="1600" i="1" spc="300"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  <m:r>
                        <a:rPr lang="es-ES" sz="1600" i="1" spc="3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sz="1600" i="1" spc="30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s-ES" sz="1600" i="1" spc="30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1600" i="1" spc="30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s-ES" sz="1600" i="1" spc="300">
                                  <a:latin typeface="Cambria Math" panose="02040503050406030204" pitchFamily="18" charset="0"/>
                                </a:rPr>
                                <m:t>𝐷𝐶</m:t>
                              </m:r>
                            </m:sub>
                          </m:sSub>
                          <m:r>
                            <a:rPr lang="es-ES" sz="1600" i="1" spc="3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en-GB" sz="1600" i="1" spc="30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1600" i="1" spc="30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s-ES" sz="1600" i="1" spc="300">
                                  <a:latin typeface="Cambria Math" panose="02040503050406030204" pitchFamily="18" charset="0"/>
                                </a:rPr>
                                <m:t>𝑜𝑢𝑡</m:t>
                              </m:r>
                            </m:sub>
                          </m:sSub>
                        </m:num>
                        <m:den>
                          <m: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den>
                      </m:f>
                    </m:oMath>
                  </m:oMathPara>
                </a14:m>
                <a:endParaRPr lang="en-GB" sz="1600" spc="300" dirty="0"/>
              </a:p>
              <a:p>
                <a:endParaRPr lang="en-GB" sz="1600" spc="3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1600" i="1" spc="30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i="1" spc="30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s-ES" sz="1600" i="1" spc="30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  <m:r>
                      <a:rPr lang="es-ES" sz="1600" b="0" i="1" spc="30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1600" spc="300" dirty="0"/>
                  <a:t>has been set to 12.5 A.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1600" i="1" spc="30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i="1" spc="30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s-ES" sz="1600" i="1" spc="30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en-GB" sz="1600" spc="300" dirty="0"/>
                  <a:t> = 15 modules.</a:t>
                </a:r>
              </a:p>
              <a:p>
                <a:endParaRPr lang="en-GB" sz="1600" spc="300" dirty="0"/>
              </a:p>
              <a:p>
                <a:pPr marL="285750" indent="-285750" rtl="0">
                  <a:buFont typeface="Wingdings" panose="05000000000000000000" pitchFamily="2" charset="2"/>
                  <a:buChar char="Ø"/>
                </a:pPr>
                <a:endParaRPr lang="en-GB" sz="1600" spc="300" dirty="0"/>
              </a:p>
            </p:txBody>
          </p:sp>
        </mc:Choice>
        <mc:Fallback xmlns="">
          <p:sp>
            <p:nvSpPr>
              <p:cNvPr id="6" name="Tekstfelt 3">
                <a:extLst>
                  <a:ext uri="{FF2B5EF4-FFF2-40B4-BE49-F238E27FC236}">
                    <a16:creationId xmlns:a16="http://schemas.microsoft.com/office/drawing/2014/main" id="{D33E4615-3B08-4590-95C9-15434ABE51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1549456"/>
                <a:ext cx="4997880" cy="4511684"/>
              </a:xfrm>
              <a:prstGeom prst="rect">
                <a:avLst/>
              </a:prstGeom>
              <a:blipFill>
                <a:blip r:embed="rId3"/>
                <a:stretch>
                  <a:fillRect l="-610" t="-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027195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>
            <a:extLst>
              <a:ext uri="{FF2B5EF4-FFF2-40B4-BE49-F238E27FC236}">
                <a16:creationId xmlns:a16="http://schemas.microsoft.com/office/drawing/2014/main" id="{B479FD0A-DE42-4D67-8F9A-6B5E723F04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D8D877B3-D348-4611-9BDB-C5374591D951}" type="slidenum">
              <a:rPr lang="en-US" smtClean="0"/>
              <a:pPr rtl="0"/>
              <a:t>20</a:t>
            </a:fld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B9C98A7-98E7-4079-B0FD-7FDD32D17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4" y="370290"/>
            <a:ext cx="10254797" cy="1474385"/>
          </a:xfrm>
        </p:spPr>
        <p:txBody>
          <a:bodyPr/>
          <a:lstStyle/>
          <a:p>
            <a:r>
              <a:rPr lang="en-US" dirty="0"/>
              <a:t>Limitations of single diode PV model </a:t>
            </a:r>
          </a:p>
        </p:txBody>
      </p:sp>
      <p:sp>
        <p:nvSpPr>
          <p:cNvPr id="15" name="Tekstfelt 3">
            <a:extLst>
              <a:ext uri="{FF2B5EF4-FFF2-40B4-BE49-F238E27FC236}">
                <a16:creationId xmlns:a16="http://schemas.microsoft.com/office/drawing/2014/main" id="{7B737303-CFAA-49DC-AADD-B5DE3162B57A}"/>
              </a:ext>
            </a:extLst>
          </p:cNvPr>
          <p:cNvSpPr txBox="1"/>
          <p:nvPr/>
        </p:nvSpPr>
        <p:spPr>
          <a:xfrm>
            <a:off x="5016990" y="1535094"/>
            <a:ext cx="6322897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endParaRPr lang="da-DK" sz="1600" b="1" spc="300" dirty="0">
              <a:sym typeface="Wingdings" panose="05000000000000000000" pitchFamily="2" charset="2"/>
            </a:endParaRPr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s-ES" sz="1600" b="1" spc="300" dirty="0" err="1">
                <a:sym typeface="Wingdings" panose="05000000000000000000" pitchFamily="2" charset="2"/>
              </a:rPr>
              <a:t>Rs</a:t>
            </a:r>
            <a:r>
              <a:rPr lang="es-ES" sz="1600" b="1" spc="300" dirty="0">
                <a:sym typeface="Wingdings" panose="05000000000000000000" pitchFamily="2" charset="2"/>
              </a:rPr>
              <a:t>  sum </a:t>
            </a:r>
            <a:r>
              <a:rPr lang="es-ES" sz="1600" b="1" spc="300" dirty="0" err="1">
                <a:sym typeface="Wingdings" panose="05000000000000000000" pitchFamily="2" charset="2"/>
              </a:rPr>
              <a:t>of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several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structural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resistances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of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the</a:t>
            </a:r>
            <a:r>
              <a:rPr lang="es-ES" sz="1600" b="1" spc="300" dirty="0">
                <a:sym typeface="Wingdings" panose="05000000000000000000" pitchFamily="2" charset="2"/>
              </a:rPr>
              <a:t> PV panel. </a:t>
            </a:r>
          </a:p>
          <a:p>
            <a:pPr rtl="0"/>
            <a:endParaRPr lang="es-ES" sz="1600" b="1" spc="300" dirty="0">
              <a:sym typeface="Wingdings" panose="05000000000000000000" pitchFamily="2" charset="2"/>
            </a:endParaRPr>
          </a:p>
          <a:p>
            <a:pPr rtl="0"/>
            <a:endParaRPr lang="es-ES" sz="1600" b="1" spc="300" dirty="0">
              <a:sym typeface="Wingdings" panose="05000000000000000000" pitchFamily="2" charset="2"/>
            </a:endParaRPr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s-ES" sz="1600" b="1" spc="300" dirty="0">
                <a:sym typeface="Wingdings" panose="05000000000000000000" pitchFamily="2" charset="2"/>
              </a:rPr>
              <a:t>Rp   </a:t>
            </a:r>
            <a:r>
              <a:rPr lang="es-ES" sz="1600" b="1" spc="300" dirty="0" err="1">
                <a:sym typeface="Wingdings" panose="05000000000000000000" pitchFamily="2" charset="2"/>
              </a:rPr>
              <a:t>due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to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the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leakage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current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of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the</a:t>
            </a:r>
            <a:r>
              <a:rPr lang="es-ES" sz="1600" b="1" spc="300" dirty="0">
                <a:sym typeface="Wingdings" panose="05000000000000000000" pitchFamily="2" charset="2"/>
              </a:rPr>
              <a:t> p-n </a:t>
            </a:r>
            <a:r>
              <a:rPr lang="es-ES" sz="1600" b="1" spc="300" dirty="0" err="1">
                <a:sym typeface="Wingdings" panose="05000000000000000000" pitchFamily="2" charset="2"/>
              </a:rPr>
              <a:t>junction</a:t>
            </a:r>
            <a:r>
              <a:rPr lang="es-ES" sz="1600" b="1" spc="300" dirty="0">
                <a:sym typeface="Wingdings" panose="05000000000000000000" pitchFamily="2" charset="2"/>
              </a:rPr>
              <a:t> and </a:t>
            </a:r>
            <a:r>
              <a:rPr lang="es-ES" sz="1600" b="1" spc="300" dirty="0" err="1">
                <a:sym typeface="Wingdings" panose="05000000000000000000" pitchFamily="2" charset="2"/>
              </a:rPr>
              <a:t>depends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on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the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fabrication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method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of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the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cell</a:t>
            </a:r>
            <a:r>
              <a:rPr lang="es-ES" sz="1600" b="1" spc="300" dirty="0">
                <a:sym typeface="Wingdings" panose="05000000000000000000" pitchFamily="2" charset="2"/>
              </a:rPr>
              <a:t>.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s-ES" sz="1600" b="1" spc="300" dirty="0">
              <a:sym typeface="Wingdings" panose="05000000000000000000" pitchFamily="2" charset="2"/>
            </a:endParaRP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s-ES" sz="1600" b="1" spc="300" dirty="0">
              <a:sym typeface="Wingdings" panose="05000000000000000000" pitchFamily="2" charset="2"/>
            </a:endParaRPr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s-ES" sz="1600" b="1" spc="300" dirty="0">
                <a:sym typeface="Wingdings" panose="05000000000000000000" pitchFamily="2" charset="2"/>
              </a:rPr>
              <a:t>Rp has </a:t>
            </a:r>
            <a:r>
              <a:rPr lang="es-ES" sz="1600" b="1" spc="300" dirty="0" err="1">
                <a:sym typeface="Wingdings" panose="05000000000000000000" pitchFamily="2" charset="2"/>
              </a:rPr>
              <a:t>very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high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value</a:t>
            </a:r>
            <a:r>
              <a:rPr lang="es-ES" sz="1600" b="1" spc="300" dirty="0">
                <a:sym typeface="Wingdings" panose="05000000000000000000" pitchFamily="2" charset="2"/>
              </a:rPr>
              <a:t> and </a:t>
            </a:r>
            <a:r>
              <a:rPr lang="es-ES" sz="1600" b="1" spc="300" dirty="0" err="1">
                <a:sym typeface="Wingdings" panose="05000000000000000000" pitchFamily="2" charset="2"/>
              </a:rPr>
              <a:t>Rs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very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low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value</a:t>
            </a:r>
            <a:r>
              <a:rPr lang="es-ES" sz="1600" b="1" spc="300" dirty="0">
                <a:sym typeface="Wingdings" panose="05000000000000000000" pitchFamily="2" charset="2"/>
              </a:rPr>
              <a:t> (in </a:t>
            </a:r>
            <a:r>
              <a:rPr lang="es-ES" sz="1600" b="1" spc="300" dirty="0" err="1">
                <a:sym typeface="Wingdings" panose="05000000000000000000" pitchFamily="2" charset="2"/>
              </a:rPr>
              <a:t>some</a:t>
            </a:r>
            <a:r>
              <a:rPr lang="es-ES" sz="1600" b="1" spc="300" dirty="0">
                <a:sym typeface="Wingdings" panose="05000000000000000000" pitchFamily="2" charset="2"/>
              </a:rPr>
              <a:t> cases can be </a:t>
            </a:r>
            <a:r>
              <a:rPr lang="es-ES" sz="1600" b="1" spc="300" dirty="0" err="1">
                <a:sym typeface="Wingdings" panose="05000000000000000000" pitchFamily="2" charset="2"/>
              </a:rPr>
              <a:t>neglected</a:t>
            </a:r>
            <a:r>
              <a:rPr lang="es-ES" sz="1600" b="1" spc="300" dirty="0">
                <a:sym typeface="Wingdings" panose="05000000000000000000" pitchFamily="2" charset="2"/>
              </a:rPr>
              <a:t>)</a:t>
            </a:r>
          </a:p>
          <a:p>
            <a:pPr rtl="0"/>
            <a:endParaRPr lang="es-ES" sz="1600" b="1" spc="300" dirty="0">
              <a:sym typeface="Wingdings" panose="05000000000000000000" pitchFamily="2" charset="2"/>
            </a:endParaRP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s-ES" sz="1600" b="1" spc="300" dirty="0">
              <a:sym typeface="Wingdings" panose="05000000000000000000" pitchFamily="2" charset="2"/>
            </a:endParaRP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s-ES" sz="1600" b="1" spc="300" dirty="0">
              <a:sym typeface="Wingdings" panose="05000000000000000000" pitchFamily="2" charset="2"/>
            </a:endParaRP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s-ES" sz="1600" b="1" spc="300" dirty="0">
              <a:sym typeface="Wingdings" panose="05000000000000000000" pitchFamily="2" charset="2"/>
            </a:endParaRPr>
          </a:p>
        </p:txBody>
      </p:sp>
      <p:pic>
        <p:nvPicPr>
          <p:cNvPr id="20" name="Imagen 19">
            <a:extLst>
              <a:ext uri="{FF2B5EF4-FFF2-40B4-BE49-F238E27FC236}">
                <a16:creationId xmlns:a16="http://schemas.microsoft.com/office/drawing/2014/main" id="{7E18EB64-11A7-4925-A7E7-BBCB184A3E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374" y="3077453"/>
            <a:ext cx="3720857" cy="1142769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5DAE6054-079D-4102-A048-1E15DE2EC5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108" y="4243127"/>
            <a:ext cx="4958371" cy="2126112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F17DAFBE-AD03-44FB-8875-2854A30FD9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483" y="1295445"/>
            <a:ext cx="3527452" cy="1627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2316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>
            <a:extLst>
              <a:ext uri="{FF2B5EF4-FFF2-40B4-BE49-F238E27FC236}">
                <a16:creationId xmlns:a16="http://schemas.microsoft.com/office/drawing/2014/main" id="{B479FD0A-DE42-4D67-8F9A-6B5E723F04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D8D877B3-D348-4611-9BDB-C5374591D951}" type="slidenum">
              <a:rPr lang="en-US" smtClean="0"/>
              <a:pPr rtl="0"/>
              <a:t>21</a:t>
            </a:fld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B9C98A7-98E7-4079-B0FD-7FDD32D17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4" y="370290"/>
            <a:ext cx="10254797" cy="1474385"/>
          </a:xfrm>
        </p:spPr>
        <p:txBody>
          <a:bodyPr/>
          <a:lstStyle/>
          <a:p>
            <a:r>
              <a:rPr lang="en-US" dirty="0"/>
              <a:t>Limitations of single diode PV model 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FE5B2F05-69D0-4A03-95A7-448EA35390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744" y="1725076"/>
            <a:ext cx="4878261" cy="2015633"/>
          </a:xfrm>
          <a:prstGeom prst="rect">
            <a:avLst/>
          </a:prstGeom>
        </p:spPr>
      </p:pic>
      <p:sp>
        <p:nvSpPr>
          <p:cNvPr id="9" name="Tekstfelt 3">
            <a:extLst>
              <a:ext uri="{FF2B5EF4-FFF2-40B4-BE49-F238E27FC236}">
                <a16:creationId xmlns:a16="http://schemas.microsoft.com/office/drawing/2014/main" id="{D546D576-3E29-494D-8033-5A4E2C517231}"/>
              </a:ext>
            </a:extLst>
          </p:cNvPr>
          <p:cNvSpPr txBox="1"/>
          <p:nvPr/>
        </p:nvSpPr>
        <p:spPr>
          <a:xfrm>
            <a:off x="812339" y="1153007"/>
            <a:ext cx="497641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endParaRPr lang="da-DK" sz="1600" b="1" spc="300" dirty="0">
              <a:sym typeface="Wingdings" panose="05000000000000000000" pitchFamily="2" charset="2"/>
            </a:endParaRPr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s-ES" sz="1600" b="1" spc="300" dirty="0" err="1">
                <a:sym typeface="Wingdings" panose="05000000000000000000" pitchFamily="2" charset="2"/>
              </a:rPr>
              <a:t>Double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diode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model</a:t>
            </a:r>
            <a:r>
              <a:rPr lang="es-ES" sz="1600" b="1" spc="300" dirty="0">
                <a:sym typeface="Wingdings" panose="05000000000000000000" pitchFamily="2" charset="2"/>
              </a:rPr>
              <a:t>: 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s-ES" sz="1600" b="1" spc="300" dirty="0">
              <a:sym typeface="Wingdings" panose="05000000000000000000" pitchFamily="2" charset="2"/>
            </a:endParaRP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s-ES" sz="1600" b="1" spc="300" dirty="0">
              <a:sym typeface="Wingdings" panose="05000000000000000000" pitchFamily="2" charset="2"/>
            </a:endParaRP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s-ES" sz="1600" b="1" spc="300" dirty="0">
              <a:sym typeface="Wingdings" panose="05000000000000000000" pitchFamily="2" charset="2"/>
            </a:endParaRPr>
          </a:p>
        </p:txBody>
      </p:sp>
      <p:sp>
        <p:nvSpPr>
          <p:cNvPr id="10" name="Tekstfelt 3">
            <a:extLst>
              <a:ext uri="{FF2B5EF4-FFF2-40B4-BE49-F238E27FC236}">
                <a16:creationId xmlns:a16="http://schemas.microsoft.com/office/drawing/2014/main" id="{00F94C6B-CE9B-4181-90FA-9CD2B45B1EFE}"/>
              </a:ext>
            </a:extLst>
          </p:cNvPr>
          <p:cNvSpPr txBox="1"/>
          <p:nvPr/>
        </p:nvSpPr>
        <p:spPr>
          <a:xfrm>
            <a:off x="6667135" y="1844675"/>
            <a:ext cx="4976418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endParaRPr lang="da-DK" sz="1600" b="1" spc="300" dirty="0">
              <a:sym typeface="Wingdings" panose="05000000000000000000" pitchFamily="2" charset="2"/>
            </a:endParaRPr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s-ES" sz="1600" b="1" spc="300" dirty="0">
                <a:sym typeface="Wingdings" panose="05000000000000000000" pitchFamily="2" charset="2"/>
              </a:rPr>
              <a:t>Extra </a:t>
            </a:r>
            <a:r>
              <a:rPr lang="es-ES" sz="1600" b="1" spc="300" dirty="0" err="1">
                <a:sym typeface="Wingdings" panose="05000000000000000000" pitchFamily="2" charset="2"/>
              </a:rPr>
              <a:t>diode</a:t>
            </a:r>
            <a:r>
              <a:rPr lang="es-ES" sz="1600" b="1" spc="300" dirty="0">
                <a:sym typeface="Wingdings" panose="05000000000000000000" pitchFamily="2" charset="2"/>
              </a:rPr>
              <a:t> in </a:t>
            </a:r>
            <a:r>
              <a:rPr lang="es-ES" sz="1600" b="1" spc="300" dirty="0" err="1">
                <a:sym typeface="Wingdings" panose="05000000000000000000" pitchFamily="2" charset="2"/>
              </a:rPr>
              <a:t>parallel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included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to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provide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an</a:t>
            </a:r>
            <a:r>
              <a:rPr lang="es-ES" sz="1600" b="1" spc="300" dirty="0">
                <a:sym typeface="Wingdings" panose="05000000000000000000" pitchFamily="2" charset="2"/>
              </a:rPr>
              <a:t> EVEN more </a:t>
            </a:r>
            <a:r>
              <a:rPr lang="es-ES" sz="1600" b="1" spc="300" dirty="0" err="1">
                <a:sym typeface="Wingdings" panose="05000000000000000000" pitchFamily="2" charset="2"/>
              </a:rPr>
              <a:t>accurate</a:t>
            </a:r>
            <a:r>
              <a:rPr lang="es-ES" sz="1600" b="1" spc="300" dirty="0">
                <a:sym typeface="Wingdings" panose="05000000000000000000" pitchFamily="2" charset="2"/>
              </a:rPr>
              <a:t> I-V </a:t>
            </a:r>
            <a:r>
              <a:rPr lang="es-ES" sz="1600" b="1" spc="300" dirty="0" err="1">
                <a:sym typeface="Wingdings" panose="05000000000000000000" pitchFamily="2" charset="2"/>
              </a:rPr>
              <a:t>characteristic</a:t>
            </a:r>
            <a:r>
              <a:rPr lang="es-ES" sz="1600" b="1" spc="300" dirty="0">
                <a:sym typeface="Wingdings" panose="05000000000000000000" pitchFamily="2" charset="2"/>
              </a:rPr>
              <a:t> curve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s-ES" sz="1600" b="1" spc="300" dirty="0">
              <a:sym typeface="Wingdings" panose="05000000000000000000" pitchFamily="2" charset="2"/>
            </a:endParaRPr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s-ES" sz="1600" b="1" spc="300" dirty="0">
                <a:sym typeface="Wingdings" panose="05000000000000000000" pitchFamily="2" charset="2"/>
              </a:rPr>
              <a:t>“</a:t>
            </a:r>
            <a:r>
              <a:rPr lang="es-ES" sz="1600" b="1" spc="300" dirty="0" err="1">
                <a:sym typeface="Wingdings" panose="05000000000000000000" pitchFamily="2" charset="2"/>
              </a:rPr>
              <a:t>This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model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considers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the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difference</a:t>
            </a:r>
            <a:r>
              <a:rPr lang="es-ES" sz="1600" b="1" spc="300" dirty="0">
                <a:sym typeface="Wingdings" panose="05000000000000000000" pitchFamily="2" charset="2"/>
              </a:rPr>
              <a:t> in </a:t>
            </a:r>
            <a:r>
              <a:rPr lang="es-ES" sz="1600" b="1" spc="300" dirty="0" err="1">
                <a:sym typeface="Wingdings" panose="05000000000000000000" pitchFamily="2" charset="2"/>
              </a:rPr>
              <a:t>flow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of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current</a:t>
            </a:r>
            <a:r>
              <a:rPr lang="es-ES" sz="1600" b="1" spc="300" dirty="0">
                <a:sym typeface="Wingdings" panose="05000000000000000000" pitchFamily="2" charset="2"/>
              </a:rPr>
              <a:t> at </a:t>
            </a:r>
            <a:r>
              <a:rPr lang="es-ES" sz="1600" b="1" spc="300" dirty="0" err="1">
                <a:sym typeface="Wingdings" panose="05000000000000000000" pitchFamily="2" charset="2"/>
              </a:rPr>
              <a:t>low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current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values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due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to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charge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recombination</a:t>
            </a:r>
            <a:r>
              <a:rPr lang="es-ES" sz="1600" b="1" spc="300" dirty="0">
                <a:sym typeface="Wingdings" panose="05000000000000000000" pitchFamily="2" charset="2"/>
              </a:rPr>
              <a:t> in </a:t>
            </a:r>
            <a:r>
              <a:rPr lang="es-ES" sz="1600" b="1" spc="300" dirty="0" err="1">
                <a:sym typeface="Wingdings" panose="05000000000000000000" pitchFamily="2" charset="2"/>
              </a:rPr>
              <a:t>the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semicondictor’s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depletion</a:t>
            </a:r>
            <a:r>
              <a:rPr lang="es-ES" sz="1600" b="1" spc="300" dirty="0">
                <a:sym typeface="Wingdings" panose="05000000000000000000" pitchFamily="2" charset="2"/>
              </a:rPr>
              <a:t> región” (DON’T GET THIS :/)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s-ES" sz="1600" b="1" spc="300" dirty="0">
              <a:sym typeface="Wingdings" panose="05000000000000000000" pitchFamily="2" charset="2"/>
            </a:endParaRPr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s-ES" sz="1600" b="1" spc="300" dirty="0" err="1">
                <a:sym typeface="Wingdings" panose="05000000000000000000" pitchFamily="2" charset="2"/>
              </a:rPr>
              <a:t>Higher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accuracy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with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this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model</a:t>
            </a:r>
            <a:r>
              <a:rPr lang="es-ES" sz="1600" b="1" spc="300" dirty="0">
                <a:sym typeface="Wingdings" panose="05000000000000000000" pitchFamily="2" charset="2"/>
              </a:rPr>
              <a:t> BUT </a:t>
            </a:r>
            <a:r>
              <a:rPr lang="es-ES" sz="1600" b="1" spc="300" dirty="0" err="1">
                <a:sym typeface="Wingdings" panose="05000000000000000000" pitchFamily="2" charset="2"/>
              </a:rPr>
              <a:t>increase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difficulty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to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solve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the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equation</a:t>
            </a:r>
            <a:r>
              <a:rPr lang="es-ES" sz="1600" b="1" spc="300" dirty="0">
                <a:sym typeface="Wingdings" panose="05000000000000000000" pitchFamily="2" charset="2"/>
              </a:rPr>
              <a:t>  Single </a:t>
            </a:r>
            <a:r>
              <a:rPr lang="es-ES" sz="1600" b="1" spc="300" dirty="0" err="1">
                <a:sym typeface="Wingdings" panose="05000000000000000000" pitchFamily="2" charset="2"/>
              </a:rPr>
              <a:t>diode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model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is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preferred</a:t>
            </a:r>
            <a:r>
              <a:rPr lang="es-ES" sz="1600" b="1" spc="300" dirty="0">
                <a:sym typeface="Wingdings" panose="05000000000000000000" pitchFamily="2" charset="2"/>
              </a:rPr>
              <a:t>!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s-ES" sz="1600" b="1" spc="300" dirty="0">
              <a:sym typeface="Wingdings" panose="05000000000000000000" pitchFamily="2" charset="2"/>
            </a:endParaRP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s-ES" sz="1600" b="1" spc="300" dirty="0">
              <a:sym typeface="Wingdings" panose="05000000000000000000" pitchFamily="2" charset="2"/>
            </a:endParaRP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s-ES" sz="1600" b="1" spc="300" dirty="0">
              <a:sym typeface="Wingdings" panose="05000000000000000000" pitchFamily="2" charset="2"/>
            </a:endParaRP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s-ES" sz="1600" b="1" spc="300" dirty="0">
              <a:sym typeface="Wingdings" panose="05000000000000000000" pitchFamily="2" charset="2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45CADA7-6592-4145-95ED-4D07AB02B6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035" y="4271804"/>
            <a:ext cx="6134100" cy="93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8500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22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6423026" cy="1621619"/>
          </a:xfrm>
        </p:spPr>
        <p:txBody>
          <a:bodyPr rtlCol="0"/>
          <a:lstStyle/>
          <a:p>
            <a:pPr rtl="0"/>
            <a:r>
              <a:rPr lang="en-GB" dirty="0">
                <a:solidFill>
                  <a:schemeClr val="accent1"/>
                </a:solidFill>
              </a:rPr>
              <a:t>Another MPPT algorithm:</a:t>
            </a:r>
            <a:br>
              <a:rPr lang="en-GB" dirty="0">
                <a:solidFill>
                  <a:schemeClr val="accent1"/>
                </a:solidFill>
              </a:rPr>
            </a:br>
            <a:r>
              <a:rPr lang="en-GB" dirty="0">
                <a:solidFill>
                  <a:schemeClr val="accent1"/>
                </a:solidFill>
              </a:rPr>
              <a:t>Constant voltage</a:t>
            </a:r>
            <a:endParaRPr lang="da-DK" dirty="0">
              <a:solidFill>
                <a:schemeClr val="accent1"/>
              </a:solidFill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0275AEA4-F880-474D-9CF8-1506E6C4E19F}"/>
              </a:ext>
            </a:extLst>
          </p:cNvPr>
          <p:cNvSpPr txBox="1"/>
          <p:nvPr/>
        </p:nvSpPr>
        <p:spPr>
          <a:xfrm>
            <a:off x="1257299" y="2159000"/>
            <a:ext cx="471611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spc="300" dirty="0"/>
              <a:t>Pros: 						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de-DE" sz="2000" spc="300" dirty="0"/>
              <a:t>Using only a voltage sensor.			 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de-DE" sz="2000" spc="300" dirty="0"/>
              <a:t>Open loop control.</a:t>
            </a:r>
          </a:p>
          <a:p>
            <a:r>
              <a:rPr lang="de-DE" sz="2400" dirty="0"/>
              <a:t> </a:t>
            </a:r>
            <a:endParaRPr lang="en-US" sz="2400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D191957B-3726-40E2-A0DA-3CC3170C5967}"/>
              </a:ext>
            </a:extLst>
          </p:cNvPr>
          <p:cNvSpPr txBox="1"/>
          <p:nvPr/>
        </p:nvSpPr>
        <p:spPr>
          <a:xfrm>
            <a:off x="6756402" y="2159000"/>
            <a:ext cx="4822685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pc="300" dirty="0"/>
              <a:t>Contras:</a:t>
            </a:r>
            <a:endParaRPr lang="en-US" sz="2400" spc="300" dirty="0"/>
          </a:p>
          <a:p>
            <a:endParaRPr lang="en-US" sz="2400" spc="3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spc="300" dirty="0">
                <a:solidFill>
                  <a:srgbClr val="FF0000"/>
                </a:solidFill>
              </a:rPr>
              <a:t>The method can’t handle a change in environmental condition (temperature, partial shading). ¿?</a:t>
            </a:r>
            <a:endParaRPr lang="en-US" spc="3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70468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23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6423026" cy="1621619"/>
          </a:xfrm>
        </p:spPr>
        <p:txBody>
          <a:bodyPr rtlCol="0"/>
          <a:lstStyle/>
          <a:p>
            <a:pPr rtl="0"/>
            <a:r>
              <a:rPr lang="en-GB" dirty="0">
                <a:solidFill>
                  <a:schemeClr val="accent1"/>
                </a:solidFill>
              </a:rPr>
              <a:t>Another MPPT algorithm:</a:t>
            </a:r>
            <a:br>
              <a:rPr lang="en-GB" dirty="0">
                <a:solidFill>
                  <a:schemeClr val="accent1"/>
                </a:solidFill>
              </a:rPr>
            </a:br>
            <a:r>
              <a:rPr lang="en-GB" dirty="0">
                <a:solidFill>
                  <a:schemeClr val="accent1"/>
                </a:solidFill>
              </a:rPr>
              <a:t>Fuzzy logic control – </a:t>
            </a:r>
            <a:r>
              <a:rPr lang="en-GB" dirty="0">
                <a:solidFill>
                  <a:srgbClr val="FF0000"/>
                </a:solidFill>
              </a:rPr>
              <a:t>Remember to explain to the group</a:t>
            </a:r>
            <a:endParaRPr lang="da-DK" dirty="0">
              <a:solidFill>
                <a:srgbClr val="FF0000"/>
              </a:solidFill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0275AEA4-F880-474D-9CF8-1506E6C4E19F}"/>
              </a:ext>
            </a:extLst>
          </p:cNvPr>
          <p:cNvSpPr txBox="1"/>
          <p:nvPr/>
        </p:nvSpPr>
        <p:spPr>
          <a:xfrm>
            <a:off x="1257299" y="2159000"/>
            <a:ext cx="4716117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spc="300" dirty="0"/>
              <a:t>Pro: 						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de-DE" sz="2000" spc="300" dirty="0" err="1"/>
              <a:t>inputs</a:t>
            </a:r>
            <a:r>
              <a:rPr lang="de-DE" sz="2000" spc="300" dirty="0"/>
              <a:t> </a:t>
            </a:r>
            <a:r>
              <a:rPr lang="de-DE" sz="2000" spc="300" dirty="0" err="1"/>
              <a:t>can</a:t>
            </a:r>
            <a:r>
              <a:rPr lang="de-DE" sz="2000" spc="300" dirty="0"/>
              <a:t> </a:t>
            </a:r>
            <a:r>
              <a:rPr lang="de-DE" sz="2000" spc="300" dirty="0" err="1"/>
              <a:t>be</a:t>
            </a:r>
            <a:r>
              <a:rPr lang="de-DE" sz="2000" spc="300" dirty="0"/>
              <a:t> </a:t>
            </a:r>
            <a:r>
              <a:rPr lang="de-DE" sz="2000" spc="300" dirty="0" err="1"/>
              <a:t>imprecise</a:t>
            </a:r>
            <a:endParaRPr lang="de-DE" sz="2000" spc="300" dirty="0"/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de-DE" sz="2000" spc="3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spc="300" dirty="0"/>
              <a:t>not needing an accurate mathematical model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de-DE" sz="2000" spc="3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de-DE" sz="2000" spc="300" dirty="0"/>
              <a:t>h</a:t>
            </a:r>
            <a:r>
              <a:rPr lang="en-US" sz="2000" spc="300" dirty="0" err="1"/>
              <a:t>andling</a:t>
            </a:r>
            <a:r>
              <a:rPr lang="en-US" sz="2000" spc="300" dirty="0"/>
              <a:t> nonlinearity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de-DE" sz="2000" spc="3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spc="300" dirty="0"/>
              <a:t>performing well under varying environmental condition</a:t>
            </a:r>
            <a:endParaRPr lang="de-DE" sz="2000" spc="300" dirty="0"/>
          </a:p>
          <a:p>
            <a:r>
              <a:rPr lang="de-DE" sz="2400" dirty="0"/>
              <a:t> </a:t>
            </a:r>
            <a:endParaRPr lang="en-US" sz="2400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D191957B-3726-40E2-A0DA-3CC3170C5967}"/>
              </a:ext>
            </a:extLst>
          </p:cNvPr>
          <p:cNvSpPr txBox="1"/>
          <p:nvPr/>
        </p:nvSpPr>
        <p:spPr>
          <a:xfrm>
            <a:off x="6756402" y="2159000"/>
            <a:ext cx="4822685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pc="300" dirty="0"/>
              <a:t>Contra:</a:t>
            </a:r>
            <a:endParaRPr lang="en-US" sz="2400" spc="300" dirty="0"/>
          </a:p>
          <a:p>
            <a:endParaRPr lang="en-US" sz="2400" spc="3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spc="300" dirty="0"/>
              <a:t>The method can’t handle a change in environmental condition (temperature, partial shading).</a:t>
            </a:r>
            <a:endParaRPr lang="en-US" spc="300" dirty="0"/>
          </a:p>
        </p:txBody>
      </p:sp>
    </p:spTree>
    <p:extLst>
      <p:ext uri="{BB962C8B-B14F-4D97-AF65-F5344CB8AC3E}">
        <p14:creationId xmlns:p14="http://schemas.microsoft.com/office/powerpoint/2010/main" val="7731866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24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10607848" cy="1621619"/>
          </a:xfrm>
        </p:spPr>
        <p:txBody>
          <a:bodyPr rtlCol="0"/>
          <a:lstStyle/>
          <a:p>
            <a:pPr rtl="0"/>
            <a:r>
              <a:rPr lang="da-DK" dirty="0">
                <a:solidFill>
                  <a:schemeClr val="accent1"/>
                </a:solidFill>
              </a:rPr>
              <a:t>Why bidirectional ?</a:t>
            </a:r>
          </a:p>
        </p:txBody>
      </p:sp>
      <p:sp>
        <p:nvSpPr>
          <p:cNvPr id="7" name="Tekstfelt 3">
            <a:extLst>
              <a:ext uri="{FF2B5EF4-FFF2-40B4-BE49-F238E27FC236}">
                <a16:creationId xmlns:a16="http://schemas.microsoft.com/office/drawing/2014/main" id="{8C1BAB35-F58A-4632-8D40-2A7E2197D376}"/>
              </a:ext>
            </a:extLst>
          </p:cNvPr>
          <p:cNvSpPr txBox="1"/>
          <p:nvPr/>
        </p:nvSpPr>
        <p:spPr>
          <a:xfrm>
            <a:off x="739774" y="1807898"/>
            <a:ext cx="5356226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Extracting and injecting current from the PV panel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Injection current: </a:t>
            </a:r>
          </a:p>
          <a:p>
            <a:pPr rtl="0"/>
            <a:r>
              <a:rPr lang="en-GB" sz="1600" spc="300" dirty="0"/>
              <a:t>   Because of electroluminescence </a:t>
            </a:r>
          </a:p>
          <a:p>
            <a:pPr rtl="0"/>
            <a:r>
              <a:rPr lang="en-GB" sz="1600" spc="300" dirty="0"/>
              <a:t>   the PV panel emits light for</a:t>
            </a:r>
          </a:p>
          <a:p>
            <a:pPr rtl="0"/>
            <a:r>
              <a:rPr lang="en-GB" sz="1600" spc="300" dirty="0"/>
              <a:t>   detection microcracks</a:t>
            </a:r>
          </a:p>
          <a:p>
            <a:pPr rtl="0"/>
            <a:endParaRPr lang="en-GB" sz="1600" spc="300" dirty="0">
              <a:solidFill>
                <a:srgbClr val="FF0000"/>
              </a:solidFill>
            </a:endParaRPr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>
                <a:solidFill>
                  <a:srgbClr val="FF0000"/>
                </a:solidFill>
              </a:rPr>
              <a:t>Microcracks: </a:t>
            </a:r>
          </a:p>
          <a:p>
            <a:pPr rtl="0"/>
            <a:r>
              <a:rPr lang="en-GB" sz="1600" spc="300" dirty="0">
                <a:solidFill>
                  <a:srgbClr val="FF0000"/>
                </a:solidFill>
              </a:rPr>
              <a:t>   The orientation is important for </a:t>
            </a:r>
          </a:p>
          <a:p>
            <a:pPr rtl="0"/>
            <a:r>
              <a:rPr lang="en-GB" sz="1600" spc="300" dirty="0">
                <a:solidFill>
                  <a:srgbClr val="FF0000"/>
                </a:solidFill>
              </a:rPr>
              <a:t>   causing power losses.</a:t>
            </a:r>
          </a:p>
          <a:p>
            <a:r>
              <a:rPr lang="en-GB" sz="1600" spc="300" dirty="0">
                <a:solidFill>
                  <a:srgbClr val="FF0000"/>
                </a:solidFill>
              </a:rPr>
              <a:t>   T</a:t>
            </a:r>
            <a:r>
              <a:rPr lang="en-US" sz="1600" spc="300" dirty="0">
                <a:solidFill>
                  <a:srgbClr val="FF0000"/>
                </a:solidFill>
              </a:rPr>
              <a:t>he most critical one is parallel to the</a:t>
            </a:r>
          </a:p>
          <a:p>
            <a:r>
              <a:rPr lang="en-US" sz="1600" spc="300" dirty="0">
                <a:solidFill>
                  <a:srgbClr val="FF0000"/>
                </a:solidFill>
              </a:rPr>
              <a:t>   busbars. OUT OF SCOPE¿?</a:t>
            </a:r>
            <a:endParaRPr lang="en-GB" sz="1600" spc="300" dirty="0">
              <a:solidFill>
                <a:srgbClr val="FF0000"/>
              </a:solidFill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34217155-43C1-419E-AEE1-AC44F3D03BF8}"/>
              </a:ext>
            </a:extLst>
          </p:cNvPr>
          <p:cNvSpPr txBox="1"/>
          <p:nvPr/>
        </p:nvSpPr>
        <p:spPr>
          <a:xfrm flipH="1">
            <a:off x="7173807" y="4591332"/>
            <a:ext cx="43573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spc="300" dirty="0"/>
              <a:t>Electroluminescence image of a PV panel [1]</a:t>
            </a:r>
            <a:endParaRPr lang="en-US" sz="1600" spc="300" dirty="0"/>
          </a:p>
        </p:txBody>
      </p:sp>
      <p:pic>
        <p:nvPicPr>
          <p:cNvPr id="1028" name="Picture 4" descr="Micro-crackinpolycrystallinesolarcell.jpg (180Ã153)">
            <a:extLst>
              <a:ext uri="{FF2B5EF4-FFF2-40B4-BE49-F238E27FC236}">
                <a16:creationId xmlns:a16="http://schemas.microsoft.com/office/drawing/2014/main" id="{03C9A629-81C2-46B8-A139-339C785739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9394" y="1169956"/>
            <a:ext cx="4006492" cy="3405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F8E46AE6-7D53-4A6E-806E-FA514C1957C3}"/>
              </a:ext>
            </a:extLst>
          </p:cNvPr>
          <p:cNvSpPr txBox="1"/>
          <p:nvPr/>
        </p:nvSpPr>
        <p:spPr>
          <a:xfrm flipH="1">
            <a:off x="7279394" y="5546034"/>
            <a:ext cx="48343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pc="300" dirty="0"/>
              <a:t>[1]https://www.sensovation.com/</a:t>
            </a:r>
          </a:p>
          <a:p>
            <a:r>
              <a:rPr lang="en-GB" spc="300" dirty="0"/>
              <a:t>   com/Applications/Photovoltaic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45982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25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10607848" cy="1621619"/>
          </a:xfrm>
        </p:spPr>
        <p:txBody>
          <a:bodyPr rtlCol="0"/>
          <a:lstStyle/>
          <a:p>
            <a:r>
              <a:rPr lang="en-US" dirty="0"/>
              <a:t>When does the MIC make sense in terms of cost/energy/efficiency?</a:t>
            </a:r>
            <a:endParaRPr lang="da-DK" dirty="0">
              <a:solidFill>
                <a:schemeClr val="accent1"/>
              </a:solidFill>
            </a:endParaRPr>
          </a:p>
        </p:txBody>
      </p:sp>
      <p:sp>
        <p:nvSpPr>
          <p:cNvPr id="7" name="Tekstfelt 3">
            <a:extLst>
              <a:ext uri="{FF2B5EF4-FFF2-40B4-BE49-F238E27FC236}">
                <a16:creationId xmlns:a16="http://schemas.microsoft.com/office/drawing/2014/main" id="{8C1BAB35-F58A-4632-8D40-2A7E2197D376}"/>
              </a:ext>
            </a:extLst>
          </p:cNvPr>
          <p:cNvSpPr txBox="1"/>
          <p:nvPr/>
        </p:nvSpPr>
        <p:spPr>
          <a:xfrm>
            <a:off x="266010" y="5546661"/>
            <a:ext cx="535622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spc="300" dirty="0"/>
              <a:t>Based on a 10 kW series-string MC, or MI PV systems.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de-DE" sz="1600" spc="300" dirty="0"/>
              <a:t>O</a:t>
            </a:r>
            <a:r>
              <a:rPr lang="en-US" sz="1600" spc="300" dirty="0"/>
              <a:t>ne MC or MI for one PV panel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de-DE" sz="1600" spc="300" dirty="0"/>
          </a:p>
          <a:p>
            <a:endParaRPr lang="en-GB" sz="1600" spc="30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626D6D1-9AF5-4A54-B62D-A6C0667A16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0088" y="1806636"/>
            <a:ext cx="4097759" cy="3070473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E5853253-CE5E-40C1-9300-C40ABE2C33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156" y="1821407"/>
            <a:ext cx="3896352" cy="2919558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5EC4F12B-A1B0-49B0-A849-72B334966685}"/>
              </a:ext>
            </a:extLst>
          </p:cNvPr>
          <p:cNvSpPr txBox="1"/>
          <p:nvPr/>
        </p:nvSpPr>
        <p:spPr>
          <a:xfrm>
            <a:off x="255106" y="4802271"/>
            <a:ext cx="44726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pc="300" dirty="0"/>
              <a:t>Optimal power production efficiency with </a:t>
            </a:r>
            <a:r>
              <a:rPr lang="en-GB" spc="300" dirty="0" err="1"/>
              <a:t>missmatches</a:t>
            </a:r>
            <a:endParaRPr lang="en-GB" spc="300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DFAB27FD-0B5A-4BEC-BDFB-A170AD39BE63}"/>
              </a:ext>
            </a:extLst>
          </p:cNvPr>
          <p:cNvSpPr txBox="1"/>
          <p:nvPr/>
        </p:nvSpPr>
        <p:spPr>
          <a:xfrm>
            <a:off x="9144000" y="4942596"/>
            <a:ext cx="2608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System </a:t>
            </a:r>
            <a:r>
              <a:rPr lang="de-DE" dirty="0" err="1"/>
              <a:t>cost</a:t>
            </a:r>
            <a:r>
              <a:rPr lang="de-DE" dirty="0"/>
              <a:t> per </a:t>
            </a:r>
            <a:r>
              <a:rPr lang="de-DE" dirty="0" err="1"/>
              <a:t>watt</a:t>
            </a:r>
            <a:endParaRPr lang="en-US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ABAD4102-8293-4E5C-B256-A416E8F3BA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0270" y="1806636"/>
            <a:ext cx="4129818" cy="3094496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6D561F4A-8F5E-445F-ABD9-A2C68902616D}"/>
              </a:ext>
            </a:extLst>
          </p:cNvPr>
          <p:cNvSpPr txBox="1"/>
          <p:nvPr/>
        </p:nvSpPr>
        <p:spPr>
          <a:xfrm>
            <a:off x="4918325" y="4925566"/>
            <a:ext cx="2608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System </a:t>
            </a:r>
            <a:r>
              <a:rPr lang="de-DE" dirty="0" err="1"/>
              <a:t>cost</a:t>
            </a:r>
            <a:endParaRPr lang="en-US" dirty="0"/>
          </a:p>
        </p:txBody>
      </p:sp>
      <p:sp>
        <p:nvSpPr>
          <p:cNvPr id="15" name="Tekstfelt 3">
            <a:extLst>
              <a:ext uri="{FF2B5EF4-FFF2-40B4-BE49-F238E27FC236}">
                <a16:creationId xmlns:a16="http://schemas.microsoft.com/office/drawing/2014/main" id="{54AFBBE2-6B47-4473-88CF-95D4FC0D3467}"/>
              </a:ext>
            </a:extLst>
          </p:cNvPr>
          <p:cNvSpPr txBox="1"/>
          <p:nvPr/>
        </p:nvSpPr>
        <p:spPr>
          <a:xfrm>
            <a:off x="6650245" y="5546661"/>
            <a:ext cx="59525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spc="300" dirty="0"/>
              <a:t>Reference: </a:t>
            </a:r>
            <a:r>
              <a:rPr lang="en-US" dirty="0"/>
              <a:t>Efficiency and Cost Trade-Offs for Designing Module Integrated Converter Photovoltaic Systems</a:t>
            </a:r>
            <a:endParaRPr lang="en-GB" sz="1600" spc="300" dirty="0"/>
          </a:p>
        </p:txBody>
      </p:sp>
    </p:spTree>
    <p:extLst>
      <p:ext uri="{BB962C8B-B14F-4D97-AF65-F5344CB8AC3E}">
        <p14:creationId xmlns:p14="http://schemas.microsoft.com/office/powerpoint/2010/main" val="41142632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26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10607848" cy="1621619"/>
          </a:xfrm>
        </p:spPr>
        <p:txBody>
          <a:bodyPr rtlCol="0"/>
          <a:lstStyle/>
          <a:p>
            <a:r>
              <a:rPr lang="en-US" dirty="0"/>
              <a:t>Passive components’ calculations</a:t>
            </a:r>
            <a:endParaRPr lang="da-DK" dirty="0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kstfelt 3">
                <a:extLst>
                  <a:ext uri="{FF2B5EF4-FFF2-40B4-BE49-F238E27FC236}">
                    <a16:creationId xmlns:a16="http://schemas.microsoft.com/office/drawing/2014/main" id="{54AFBBE2-6B47-4473-88CF-95D4FC0D3467}"/>
                  </a:ext>
                </a:extLst>
              </p:cNvPr>
              <p:cNvSpPr txBox="1"/>
              <p:nvPr/>
            </p:nvSpPr>
            <p:spPr>
              <a:xfrm>
                <a:off x="143428" y="5163224"/>
                <a:ext cx="5952572" cy="7848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400" b="1" i="1" spc="300" smtClean="0">
                          <a:latin typeface="Cambria Math" panose="02040503050406030204" pitchFamily="18" charset="0"/>
                        </a:rPr>
                        <m:t>𝑪</m:t>
                      </m:r>
                      <m:r>
                        <a:rPr lang="es-ES" sz="2400" b="1" i="1" spc="30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sz="2400" b="1" i="1" spc="30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sz="2400" b="1" i="1" spc="3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s-ES" sz="2400" b="1" i="1" spc="3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𝑸</m:t>
                          </m:r>
                        </m:num>
                        <m:den>
                          <m:r>
                            <a:rPr lang="es-ES" sz="2400" b="1" i="1" spc="3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s-ES" sz="2400" b="1" i="1" spc="3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𝑽</m:t>
                          </m:r>
                        </m:den>
                      </m:f>
                    </m:oMath>
                  </m:oMathPara>
                </a14:m>
                <a:endParaRPr lang="en-GB" sz="2400" b="1" spc="300" dirty="0"/>
              </a:p>
            </p:txBody>
          </p:sp>
        </mc:Choice>
        <mc:Fallback>
          <p:sp>
            <p:nvSpPr>
              <p:cNvPr id="15" name="Tekstfelt 3">
                <a:extLst>
                  <a:ext uri="{FF2B5EF4-FFF2-40B4-BE49-F238E27FC236}">
                    <a16:creationId xmlns:a16="http://schemas.microsoft.com/office/drawing/2014/main" id="{54AFBBE2-6B47-4473-88CF-95D4FC0D34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428" y="5163224"/>
                <a:ext cx="5952572" cy="78489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Imagen 7" descr="Imagen que contiene objeto&#10;&#10;Descripción generada automáticamente">
            <a:extLst>
              <a:ext uri="{FF2B5EF4-FFF2-40B4-BE49-F238E27FC236}">
                <a16:creationId xmlns:a16="http://schemas.microsoft.com/office/drawing/2014/main" id="{8D27B16F-60A5-431C-A051-6B996F0B4E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2075" y="3370202"/>
            <a:ext cx="5203147" cy="1793022"/>
          </a:xfrm>
          <a:prstGeom prst="rect">
            <a:avLst/>
          </a:prstGeom>
        </p:spPr>
      </p:pic>
      <p:pic>
        <p:nvPicPr>
          <p:cNvPr id="13" name="Imagen 12" descr="Imagen que contiene reloj&#10;&#10;Descripción generada automáticamente">
            <a:extLst>
              <a:ext uri="{FF2B5EF4-FFF2-40B4-BE49-F238E27FC236}">
                <a16:creationId xmlns:a16="http://schemas.microsoft.com/office/drawing/2014/main" id="{2BB33072-8C6D-4948-80B2-F78FCC4617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9658" y="1535266"/>
            <a:ext cx="4643465" cy="1748128"/>
          </a:xfrm>
          <a:prstGeom prst="rect">
            <a:avLst/>
          </a:prstGeom>
        </p:spPr>
      </p:pic>
      <p:pic>
        <p:nvPicPr>
          <p:cNvPr id="17" name="Imagen 16" descr="Imagen que contiene texto&#10;&#10;Descripción generada automáticamente">
            <a:extLst>
              <a:ext uri="{FF2B5EF4-FFF2-40B4-BE49-F238E27FC236}">
                <a16:creationId xmlns:a16="http://schemas.microsoft.com/office/drawing/2014/main" id="{3E320E09-8875-48B9-883B-C09A149C1D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411" y="1488725"/>
            <a:ext cx="4090605" cy="3388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7674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27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10607848" cy="1621619"/>
          </a:xfrm>
        </p:spPr>
        <p:txBody>
          <a:bodyPr rtlCol="0"/>
          <a:lstStyle/>
          <a:p>
            <a:pPr rtl="0"/>
            <a:r>
              <a:rPr lang="da-DK" dirty="0">
                <a:solidFill>
                  <a:schemeClr val="accent1"/>
                </a:solidFill>
              </a:rPr>
              <a:t>Errors in the report</a:t>
            </a:r>
          </a:p>
        </p:txBody>
      </p:sp>
      <p:sp>
        <p:nvSpPr>
          <p:cNvPr id="7" name="Tekstfelt 3">
            <a:extLst>
              <a:ext uri="{FF2B5EF4-FFF2-40B4-BE49-F238E27FC236}">
                <a16:creationId xmlns:a16="http://schemas.microsoft.com/office/drawing/2014/main" id="{8C1BAB35-F58A-4632-8D40-2A7E2197D376}"/>
              </a:ext>
            </a:extLst>
          </p:cNvPr>
          <p:cNvSpPr txBox="1"/>
          <p:nvPr/>
        </p:nvSpPr>
        <p:spPr>
          <a:xfrm>
            <a:off x="739774" y="1807898"/>
            <a:ext cx="1045544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spc="300" dirty="0"/>
              <a:t>non inverting buck boost converter is wrong as the ground connection is missing, this happens at least three times in different figures (2.3, 2.4 and 3.1).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600" spc="3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spc="300" dirty="0"/>
              <a:t>Wrong legend in ‘</a:t>
            </a:r>
            <a:r>
              <a:rPr lang="en-US" sz="1600" spc="300" dirty="0" err="1"/>
              <a:t>valg</a:t>
            </a:r>
            <a:r>
              <a:rPr lang="en-US" sz="1600" spc="300" dirty="0"/>
              <a:t>’ mapping diagram (Figure 5.2).</a:t>
            </a:r>
          </a:p>
          <a:p>
            <a:endParaRPr lang="en-US" sz="1600" spc="3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spc="300" dirty="0"/>
              <a:t>Calculation of maximum mics (equation 2.2) is wrong. </a:t>
            </a:r>
            <a:r>
              <a:rPr lang="en-US" sz="1600" spc="300" dirty="0">
                <a:solidFill>
                  <a:srgbClr val="FF0000"/>
                </a:solidFill>
              </a:rPr>
              <a:t>Refer to presentation slide where it’s correct.</a:t>
            </a:r>
          </a:p>
        </p:txBody>
      </p:sp>
    </p:spTree>
    <p:extLst>
      <p:ext uri="{BB962C8B-B14F-4D97-AF65-F5344CB8AC3E}">
        <p14:creationId xmlns:p14="http://schemas.microsoft.com/office/powerpoint/2010/main" val="30911243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3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10607848" cy="1621619"/>
          </a:xfrm>
        </p:spPr>
        <p:txBody>
          <a:bodyPr rtlCol="0"/>
          <a:lstStyle/>
          <a:p>
            <a:pPr rtl="0"/>
            <a:r>
              <a:rPr lang="en-GB" dirty="0"/>
              <a:t>Why are there more losses in diodes than MOSFETs</a:t>
            </a:r>
            <a:endParaRPr lang="da-DK" dirty="0">
              <a:solidFill>
                <a:schemeClr val="accent4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kstfelt 3"/>
              <p:cNvSpPr txBox="1"/>
              <p:nvPr/>
            </p:nvSpPr>
            <p:spPr>
              <a:xfrm>
                <a:off x="739774" y="4209134"/>
                <a:ext cx="5714572" cy="20621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rtl="0"/>
                <a:r>
                  <a:rPr lang="en-GB" sz="1600" b="1" spc="300" dirty="0"/>
                  <a:t>MOSFET</a:t>
                </a:r>
              </a:p>
              <a:p>
                <a:pPr rtl="0"/>
                <a:r>
                  <a:rPr lang="en-GB" sz="1600" spc="300" dirty="0"/>
                  <a:t> </a:t>
                </a:r>
              </a:p>
              <a:p>
                <a:pPr marL="285750" indent="-285750" rtl="0">
                  <a:buFont typeface="Wingdings" panose="05000000000000000000" pitchFamily="2" charset="2"/>
                  <a:buChar char="Ø"/>
                </a:pPr>
                <a:r>
                  <a:rPr lang="en-GB" sz="1600" spc="300" dirty="0"/>
                  <a:t>MOSFET losses are calculated with the internal resistance.</a:t>
                </a:r>
              </a:p>
              <a:p>
                <a:pPr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600" i="1" spc="300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s-ES" sz="1600" b="0" i="1" spc="30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  <m:t>𝐷𝑆</m:t>
                          </m:r>
                        </m:sub>
                      </m:sSub>
                      <m:r>
                        <a:rPr lang="es-ES" sz="1600" b="0" i="1" spc="3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s-ES" sz="1600" b="0" i="1" spc="3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sz="1600" b="0" i="1" spc="3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</m:e>
                        <m:sup>
                          <m:r>
                            <a:rPr lang="es-ES" sz="1600" b="0" i="1" spc="3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GB" sz="1600" spc="300" dirty="0"/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GB" sz="1600" spc="300" dirty="0"/>
                  <a:t>Therefore there is a quadratic relationship between losses and current.</a:t>
                </a: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GB" sz="1600" spc="300" dirty="0"/>
                  <a:t>Project FETs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1600" i="1" spc="30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i="1" spc="30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s-ES" sz="1600" i="1" spc="300">
                            <a:latin typeface="Cambria Math" panose="02040503050406030204" pitchFamily="18" charset="0"/>
                          </a:rPr>
                          <m:t>𝐷𝑆</m:t>
                        </m:r>
                      </m:sub>
                    </m:sSub>
                  </m:oMath>
                </a14:m>
                <a:r>
                  <a:rPr lang="en-GB" sz="1600" spc="300" dirty="0"/>
                  <a:t>: 20m</a:t>
                </a:r>
                <a:r>
                  <a:rPr lang="el-GR" sz="1600" spc="300" dirty="0"/>
                  <a:t>Ω</a:t>
                </a:r>
                <a:r>
                  <a:rPr lang="es-ES" sz="1600" spc="300" dirty="0"/>
                  <a:t>.</a:t>
                </a:r>
              </a:p>
            </p:txBody>
          </p:sp>
        </mc:Choice>
        <mc:Fallback xmlns="">
          <p:sp>
            <p:nvSpPr>
              <p:cNvPr id="4" name="Tekstfelt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774" y="4209134"/>
                <a:ext cx="5714572" cy="2062103"/>
              </a:xfrm>
              <a:prstGeom prst="rect">
                <a:avLst/>
              </a:prstGeom>
              <a:blipFill>
                <a:blip r:embed="rId2"/>
                <a:stretch>
                  <a:fillRect l="-533" t="-885" b="-26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kstfelt 3">
                <a:extLst>
                  <a:ext uri="{FF2B5EF4-FFF2-40B4-BE49-F238E27FC236}">
                    <a16:creationId xmlns:a16="http://schemas.microsoft.com/office/drawing/2014/main" id="{8C1BAB35-F58A-4632-8D40-2A7E2197D376}"/>
                  </a:ext>
                </a:extLst>
              </p:cNvPr>
              <p:cNvSpPr txBox="1"/>
              <p:nvPr/>
            </p:nvSpPr>
            <p:spPr>
              <a:xfrm>
                <a:off x="739774" y="1788417"/>
                <a:ext cx="4997880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rtl="0"/>
                <a:r>
                  <a:rPr lang="en-GB" sz="1600" b="1" spc="300" dirty="0"/>
                  <a:t>Diode</a:t>
                </a:r>
              </a:p>
              <a:p>
                <a:pPr rtl="0"/>
                <a:r>
                  <a:rPr lang="en-GB" sz="1600" spc="300" dirty="0"/>
                  <a:t> </a:t>
                </a:r>
              </a:p>
              <a:p>
                <a:pPr marL="285750" indent="-285750" rtl="0">
                  <a:buFont typeface="Wingdings" panose="05000000000000000000" pitchFamily="2" charset="2"/>
                  <a:buChar char="Ø"/>
                </a:pPr>
                <a:r>
                  <a:rPr lang="en-GB" sz="1600" spc="300" dirty="0"/>
                  <a:t>Diode losses are calculated with the forward voltage.</a:t>
                </a:r>
              </a:p>
              <a:p>
                <a:pPr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600" i="1" spc="300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s-ES" sz="1600" b="0" i="1" spc="30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  <m:r>
                        <a:rPr lang="es-ES" sz="1600" b="0" i="1" spc="3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s-ES" sz="1600" b="0" i="1" spc="3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GB" sz="1600" spc="300" dirty="0"/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GB" sz="1600" spc="300" dirty="0"/>
                  <a:t>Therefore there is a linear relationship between losses and current.</a:t>
                </a: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GB" sz="1600" spc="300" dirty="0"/>
                  <a:t>Common forward voltage: 0.7V</a:t>
                </a:r>
              </a:p>
            </p:txBody>
          </p:sp>
        </mc:Choice>
        <mc:Fallback xmlns="">
          <p:sp>
            <p:nvSpPr>
              <p:cNvPr id="7" name="Tekstfelt 3">
                <a:extLst>
                  <a:ext uri="{FF2B5EF4-FFF2-40B4-BE49-F238E27FC236}">
                    <a16:creationId xmlns:a16="http://schemas.microsoft.com/office/drawing/2014/main" id="{8C1BAB35-F58A-4632-8D40-2A7E2197D3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774" y="1788417"/>
                <a:ext cx="4997880" cy="2308324"/>
              </a:xfrm>
              <a:prstGeom prst="rect">
                <a:avLst/>
              </a:prstGeom>
              <a:blipFill>
                <a:blip r:embed="rId3"/>
                <a:stretch>
                  <a:fillRect l="-610" t="-792" b="-2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Imagen 12">
            <a:extLst>
              <a:ext uri="{FF2B5EF4-FFF2-40B4-BE49-F238E27FC236}">
                <a16:creationId xmlns:a16="http://schemas.microsoft.com/office/drawing/2014/main" id="{701CC2DD-0438-4B7A-8932-89041B5B46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8536" y="1003765"/>
            <a:ext cx="5412819" cy="407010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kstfelt 3">
                <a:extLst>
                  <a:ext uri="{FF2B5EF4-FFF2-40B4-BE49-F238E27FC236}">
                    <a16:creationId xmlns:a16="http://schemas.microsoft.com/office/drawing/2014/main" id="{D4EF362C-00C6-4A3E-84A1-F59F60D767AB}"/>
                  </a:ext>
                </a:extLst>
              </p:cNvPr>
              <p:cNvSpPr txBox="1"/>
              <p:nvPr/>
            </p:nvSpPr>
            <p:spPr>
              <a:xfrm>
                <a:off x="7507973" y="5240186"/>
                <a:ext cx="3350312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ctr" rtl="0">
                  <a:buFont typeface="Wingdings" panose="05000000000000000000" pitchFamily="2" charset="2"/>
                  <a:buChar char="Ø"/>
                </a:pPr>
                <a:r>
                  <a:rPr lang="en-GB" sz="1600" spc="300" dirty="0"/>
                  <a:t>MOSFET losses are then lower up to 36A.</a:t>
                </a:r>
              </a:p>
              <a:p>
                <a:pPr algn="r"/>
                <a:endParaRPr lang="es-ES" sz="1600" spc="300" dirty="0"/>
              </a:p>
              <a:p>
                <a:r>
                  <a:rPr lang="es-ES" sz="1600" spc="300" dirty="0"/>
                  <a:t>*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1600" i="1" spc="30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i="1" spc="30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s-ES" sz="1600" i="1" spc="300">
                            <a:latin typeface="Cambria Math" panose="02040503050406030204" pitchFamily="18" charset="0"/>
                          </a:rPr>
                          <m:t>𝐷𝑆</m:t>
                        </m:r>
                      </m:sub>
                    </m:sSub>
                    <m:r>
                      <a:rPr lang="es-ES" sz="1600" i="1" spc="30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1600" spc="300" dirty="0"/>
                  <a:t>might vary with temperature</a:t>
                </a:r>
              </a:p>
            </p:txBody>
          </p:sp>
        </mc:Choice>
        <mc:Fallback xmlns="">
          <p:sp>
            <p:nvSpPr>
              <p:cNvPr id="14" name="Tekstfelt 3">
                <a:extLst>
                  <a:ext uri="{FF2B5EF4-FFF2-40B4-BE49-F238E27FC236}">
                    <a16:creationId xmlns:a16="http://schemas.microsoft.com/office/drawing/2014/main" id="{D4EF362C-00C6-4A3E-84A1-F59F60D767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7973" y="5240186"/>
                <a:ext cx="3350312" cy="1323439"/>
              </a:xfrm>
              <a:prstGeom prst="rect">
                <a:avLst/>
              </a:prstGeom>
              <a:blipFill>
                <a:blip r:embed="rId5"/>
                <a:stretch>
                  <a:fillRect l="-1093" t="-1382" b="-50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394356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4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10607848" cy="1621619"/>
          </a:xfrm>
        </p:spPr>
        <p:txBody>
          <a:bodyPr rtlCol="0"/>
          <a:lstStyle/>
          <a:p>
            <a:pPr rtl="0"/>
            <a:r>
              <a:rPr lang="en-GB" dirty="0"/>
              <a:t>DCM</a:t>
            </a:r>
            <a:endParaRPr lang="da-DK" dirty="0">
              <a:solidFill>
                <a:schemeClr val="accent4"/>
              </a:solidFill>
            </a:endParaRPr>
          </a:p>
        </p:txBody>
      </p:sp>
      <p:sp>
        <p:nvSpPr>
          <p:cNvPr id="14" name="Tekstfelt 3">
            <a:extLst>
              <a:ext uri="{FF2B5EF4-FFF2-40B4-BE49-F238E27FC236}">
                <a16:creationId xmlns:a16="http://schemas.microsoft.com/office/drawing/2014/main" id="{AEACCBB6-9EA5-43C2-B485-46229DDE0443}"/>
              </a:ext>
            </a:extLst>
          </p:cNvPr>
          <p:cNvSpPr txBox="1"/>
          <p:nvPr/>
        </p:nvSpPr>
        <p:spPr>
          <a:xfrm>
            <a:off x="739773" y="1585477"/>
            <a:ext cx="959047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s-ES" sz="1600" spc="300" dirty="0" err="1"/>
              <a:t>MOSFETs</a:t>
            </a:r>
            <a:r>
              <a:rPr lang="es-ES" sz="1600" spc="300" dirty="0"/>
              <a:t> do </a:t>
            </a:r>
            <a:r>
              <a:rPr lang="es-ES" sz="1600" spc="300" dirty="0" err="1"/>
              <a:t>not</a:t>
            </a:r>
            <a:r>
              <a:rPr lang="es-ES" sz="1600" spc="300" dirty="0"/>
              <a:t> </a:t>
            </a:r>
            <a:r>
              <a:rPr lang="es-ES" sz="1600" spc="300" dirty="0" err="1"/>
              <a:t>prevent</a:t>
            </a:r>
            <a:r>
              <a:rPr lang="es-ES" sz="1600" spc="300" dirty="0"/>
              <a:t> reverse </a:t>
            </a:r>
            <a:r>
              <a:rPr lang="es-ES" sz="1600" spc="300" dirty="0" err="1"/>
              <a:t>current</a:t>
            </a:r>
            <a:r>
              <a:rPr lang="es-ES" sz="1600" spc="300" dirty="0"/>
              <a:t> </a:t>
            </a:r>
            <a:r>
              <a:rPr lang="es-ES" sz="1600" spc="300" dirty="0" err="1"/>
              <a:t>like</a:t>
            </a:r>
            <a:r>
              <a:rPr lang="es-ES" sz="1600" spc="300" dirty="0"/>
              <a:t> a </a:t>
            </a:r>
            <a:r>
              <a:rPr lang="es-ES" sz="1600" spc="300" dirty="0" err="1"/>
              <a:t>diode</a:t>
            </a:r>
            <a:r>
              <a:rPr lang="es-ES" sz="1600" spc="300" dirty="0"/>
              <a:t> </a:t>
            </a:r>
            <a:r>
              <a:rPr lang="es-ES" sz="1600" spc="300" dirty="0" err="1"/>
              <a:t>would</a:t>
            </a:r>
            <a:r>
              <a:rPr lang="es-ES" sz="1600" spc="300" dirty="0"/>
              <a:t>.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s-ES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s-ES" sz="1600" spc="300" dirty="0"/>
              <a:t>DCM </a:t>
            </a:r>
            <a:r>
              <a:rPr lang="es-ES" sz="1600" spc="300" dirty="0" err="1"/>
              <a:t>mode</a:t>
            </a:r>
            <a:r>
              <a:rPr lang="es-ES" sz="1600" spc="300" dirty="0"/>
              <a:t> </a:t>
            </a:r>
            <a:r>
              <a:rPr lang="es-ES" sz="1600" spc="300" dirty="0" err="1"/>
              <a:t>is</a:t>
            </a:r>
            <a:r>
              <a:rPr lang="es-ES" sz="1600" spc="300" dirty="0"/>
              <a:t> </a:t>
            </a:r>
            <a:r>
              <a:rPr lang="es-ES" sz="1600" spc="300" dirty="0" err="1"/>
              <a:t>never</a:t>
            </a:r>
            <a:r>
              <a:rPr lang="es-ES" sz="1600" spc="300" dirty="0"/>
              <a:t> </a:t>
            </a:r>
            <a:r>
              <a:rPr lang="es-ES" sz="1600" spc="300" dirty="0" err="1"/>
              <a:t>reached</a:t>
            </a:r>
            <a:r>
              <a:rPr lang="es-ES" sz="1600" spc="300" dirty="0"/>
              <a:t> </a:t>
            </a:r>
            <a:r>
              <a:rPr lang="es-ES" sz="1600" spc="300" dirty="0" err="1"/>
              <a:t>when</a:t>
            </a:r>
            <a:r>
              <a:rPr lang="es-ES" sz="1600" spc="300" dirty="0"/>
              <a:t> </a:t>
            </a:r>
            <a:r>
              <a:rPr lang="es-ES" sz="1600" spc="300" dirty="0" err="1"/>
              <a:t>working</a:t>
            </a:r>
            <a:r>
              <a:rPr lang="es-ES" sz="1600" spc="300" dirty="0"/>
              <a:t> </a:t>
            </a:r>
            <a:r>
              <a:rPr lang="es-ES" sz="1600" spc="300" dirty="0" err="1"/>
              <a:t>with</a:t>
            </a:r>
            <a:r>
              <a:rPr lang="es-ES" sz="1600" spc="300" dirty="0"/>
              <a:t> </a:t>
            </a:r>
            <a:r>
              <a:rPr lang="es-ES" sz="1600" spc="300" dirty="0" err="1"/>
              <a:t>the</a:t>
            </a:r>
            <a:r>
              <a:rPr lang="es-ES" sz="1600" spc="300" dirty="0"/>
              <a:t> 4 </a:t>
            </a:r>
            <a:r>
              <a:rPr lang="es-ES" sz="1600" spc="300" dirty="0" err="1"/>
              <a:t>transistors</a:t>
            </a:r>
            <a:r>
              <a:rPr lang="es-ES" sz="1600" spc="300" dirty="0"/>
              <a:t>.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s-ES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s-ES" sz="1600" spc="300" dirty="0" err="1"/>
              <a:t>Instead</a:t>
            </a:r>
            <a:r>
              <a:rPr lang="es-ES" sz="1600" spc="300" dirty="0"/>
              <a:t> </a:t>
            </a:r>
            <a:r>
              <a:rPr lang="es-ES" sz="1600" spc="300" dirty="0" err="1"/>
              <a:t>current</a:t>
            </a:r>
            <a:r>
              <a:rPr lang="es-ES" sz="1600" spc="300" dirty="0"/>
              <a:t> </a:t>
            </a:r>
            <a:r>
              <a:rPr lang="es-ES" sz="1600" spc="300" dirty="0" err="1"/>
              <a:t>would</a:t>
            </a:r>
            <a:r>
              <a:rPr lang="es-ES" sz="1600" spc="300" dirty="0"/>
              <a:t> be </a:t>
            </a:r>
            <a:r>
              <a:rPr lang="es-ES" sz="1600" spc="300" dirty="0" err="1"/>
              <a:t>negative</a:t>
            </a:r>
            <a:r>
              <a:rPr lang="es-ES" sz="1600" spc="300" dirty="0"/>
              <a:t> </a:t>
            </a:r>
            <a:r>
              <a:rPr lang="es-ES" sz="1600" spc="300" dirty="0" err="1"/>
              <a:t>through</a:t>
            </a:r>
            <a:r>
              <a:rPr lang="es-ES" sz="1600" spc="300" dirty="0"/>
              <a:t> </a:t>
            </a:r>
            <a:r>
              <a:rPr lang="es-ES" sz="1600" spc="300" dirty="0" err="1"/>
              <a:t>the</a:t>
            </a:r>
            <a:r>
              <a:rPr lang="es-ES" sz="1600" spc="300" dirty="0"/>
              <a:t> inductor.</a:t>
            </a:r>
            <a:endParaRPr lang="en-GB" sz="1600" spc="300" dirty="0"/>
          </a:p>
        </p:txBody>
      </p:sp>
      <p:pic>
        <p:nvPicPr>
          <p:cNvPr id="18" name="Imagen 17" descr="Imagen que contiene texto&#10;&#10;Descripción generada automáticamente">
            <a:extLst>
              <a:ext uri="{FF2B5EF4-FFF2-40B4-BE49-F238E27FC236}">
                <a16:creationId xmlns:a16="http://schemas.microsoft.com/office/drawing/2014/main" id="{9748B2FD-3517-4E2D-AC91-292F440375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2370" y="3207097"/>
            <a:ext cx="7867518" cy="2672842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6D6ABBAC-5476-469F-ACEB-CF022B175FC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02" t="10028" r="7655" b="11616"/>
          <a:stretch/>
        </p:blipFill>
        <p:spPr>
          <a:xfrm>
            <a:off x="911819" y="3429000"/>
            <a:ext cx="2296201" cy="178606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kstfelt 3">
                <a:extLst>
                  <a:ext uri="{FF2B5EF4-FFF2-40B4-BE49-F238E27FC236}">
                    <a16:creationId xmlns:a16="http://schemas.microsoft.com/office/drawing/2014/main" id="{A462C15F-148E-4C9C-83F2-B8C0EDF8146F}"/>
                  </a:ext>
                </a:extLst>
              </p:cNvPr>
              <p:cNvSpPr txBox="1"/>
              <p:nvPr/>
            </p:nvSpPr>
            <p:spPr>
              <a:xfrm>
                <a:off x="454072" y="3429000"/>
                <a:ext cx="61979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es-ES" sz="1600" spc="300" dirty="0"/>
              </a:p>
            </p:txBody>
          </p:sp>
        </mc:Choice>
        <mc:Fallback xmlns="">
          <p:sp>
            <p:nvSpPr>
              <p:cNvPr id="22" name="Tekstfelt 3">
                <a:extLst>
                  <a:ext uri="{FF2B5EF4-FFF2-40B4-BE49-F238E27FC236}">
                    <a16:creationId xmlns:a16="http://schemas.microsoft.com/office/drawing/2014/main" id="{A462C15F-148E-4C9C-83F2-B8C0EDF814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72" y="3429000"/>
                <a:ext cx="619791" cy="3385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kstfelt 3">
                <a:extLst>
                  <a:ext uri="{FF2B5EF4-FFF2-40B4-BE49-F238E27FC236}">
                    <a16:creationId xmlns:a16="http://schemas.microsoft.com/office/drawing/2014/main" id="{495CFC29-B34A-449B-98A1-10B8CEE4357E}"/>
                  </a:ext>
                </a:extLst>
              </p:cNvPr>
              <p:cNvSpPr txBox="1"/>
              <p:nvPr/>
            </p:nvSpPr>
            <p:spPr>
              <a:xfrm>
                <a:off x="2580858" y="5215062"/>
                <a:ext cx="61979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600" b="0" i="1" spc="300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s-ES" sz="1600" spc="300" dirty="0"/>
              </a:p>
            </p:txBody>
          </p:sp>
        </mc:Choice>
        <mc:Fallback xmlns="">
          <p:sp>
            <p:nvSpPr>
              <p:cNvPr id="23" name="Tekstfelt 3">
                <a:extLst>
                  <a:ext uri="{FF2B5EF4-FFF2-40B4-BE49-F238E27FC236}">
                    <a16:creationId xmlns:a16="http://schemas.microsoft.com/office/drawing/2014/main" id="{495CFC29-B34A-449B-98A1-10B8CEE435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0858" y="5215062"/>
                <a:ext cx="619791" cy="338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Conector recto 26">
            <a:extLst>
              <a:ext uri="{FF2B5EF4-FFF2-40B4-BE49-F238E27FC236}">
                <a16:creationId xmlns:a16="http://schemas.microsoft.com/office/drawing/2014/main" id="{5A31B068-2091-45DF-BD0D-B1A88D3557C7}"/>
              </a:ext>
            </a:extLst>
          </p:cNvPr>
          <p:cNvCxnSpPr>
            <a:cxnSpLocks/>
          </p:cNvCxnSpPr>
          <p:nvPr/>
        </p:nvCxnSpPr>
        <p:spPr>
          <a:xfrm flipV="1">
            <a:off x="1335786" y="4613957"/>
            <a:ext cx="536448" cy="53644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ector recto 35">
            <a:extLst>
              <a:ext uri="{FF2B5EF4-FFF2-40B4-BE49-F238E27FC236}">
                <a16:creationId xmlns:a16="http://schemas.microsoft.com/office/drawing/2014/main" id="{E822F567-58A6-45FD-AA5D-732A141A7165}"/>
              </a:ext>
            </a:extLst>
          </p:cNvPr>
          <p:cNvCxnSpPr/>
          <p:nvPr/>
        </p:nvCxnSpPr>
        <p:spPr>
          <a:xfrm>
            <a:off x="1872234" y="4613957"/>
            <a:ext cx="536448" cy="53644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ector recto 37">
            <a:extLst>
              <a:ext uri="{FF2B5EF4-FFF2-40B4-BE49-F238E27FC236}">
                <a16:creationId xmlns:a16="http://schemas.microsoft.com/office/drawing/2014/main" id="{CD7D601F-9F55-4E6C-966A-7938CA63ADB5}"/>
              </a:ext>
            </a:extLst>
          </p:cNvPr>
          <p:cNvCxnSpPr>
            <a:cxnSpLocks/>
          </p:cNvCxnSpPr>
          <p:nvPr/>
        </p:nvCxnSpPr>
        <p:spPr>
          <a:xfrm>
            <a:off x="2408682" y="5150405"/>
            <a:ext cx="311611" cy="31161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ector recto 39">
            <a:extLst>
              <a:ext uri="{FF2B5EF4-FFF2-40B4-BE49-F238E27FC236}">
                <a16:creationId xmlns:a16="http://schemas.microsoft.com/office/drawing/2014/main" id="{BC04C871-5B25-4726-999B-58A3271D09B8}"/>
              </a:ext>
            </a:extLst>
          </p:cNvPr>
          <p:cNvCxnSpPr/>
          <p:nvPr/>
        </p:nvCxnSpPr>
        <p:spPr>
          <a:xfrm flipH="1">
            <a:off x="1024175" y="5150405"/>
            <a:ext cx="311611" cy="31161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ector recto 46">
            <a:extLst>
              <a:ext uri="{FF2B5EF4-FFF2-40B4-BE49-F238E27FC236}">
                <a16:creationId xmlns:a16="http://schemas.microsoft.com/office/drawing/2014/main" id="{87AC7FBD-8522-4AE4-9D4C-51974040F97B}"/>
              </a:ext>
            </a:extLst>
          </p:cNvPr>
          <p:cNvCxnSpPr/>
          <p:nvPr/>
        </p:nvCxnSpPr>
        <p:spPr>
          <a:xfrm flipV="1">
            <a:off x="2720293" y="5150405"/>
            <a:ext cx="311611" cy="31161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ector recto 47">
            <a:extLst>
              <a:ext uri="{FF2B5EF4-FFF2-40B4-BE49-F238E27FC236}">
                <a16:creationId xmlns:a16="http://schemas.microsoft.com/office/drawing/2014/main" id="{2109569A-0DA4-4CC1-A294-AC99F2E5242C}"/>
              </a:ext>
            </a:extLst>
          </p:cNvPr>
          <p:cNvCxnSpPr/>
          <p:nvPr/>
        </p:nvCxnSpPr>
        <p:spPr>
          <a:xfrm flipV="1">
            <a:off x="3031904" y="4819650"/>
            <a:ext cx="330755" cy="33075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Forma libre: forma 48">
            <a:extLst>
              <a:ext uri="{FF2B5EF4-FFF2-40B4-BE49-F238E27FC236}">
                <a16:creationId xmlns:a16="http://schemas.microsoft.com/office/drawing/2014/main" id="{D0BBC409-0921-4452-9D62-1565FC473FDC}"/>
              </a:ext>
            </a:extLst>
          </p:cNvPr>
          <p:cNvSpPr/>
          <p:nvPr/>
        </p:nvSpPr>
        <p:spPr>
          <a:xfrm>
            <a:off x="4356686" y="3587831"/>
            <a:ext cx="6304291" cy="2193585"/>
          </a:xfrm>
          <a:custGeom>
            <a:avLst/>
            <a:gdLst>
              <a:gd name="connsiteX0" fmla="*/ 83234 w 6304291"/>
              <a:gd name="connsiteY0" fmla="*/ 1502329 h 2193585"/>
              <a:gd name="connsiteX1" fmla="*/ 215314 w 6304291"/>
              <a:gd name="connsiteY1" fmla="*/ 303449 h 2193585"/>
              <a:gd name="connsiteX2" fmla="*/ 1454834 w 6304291"/>
              <a:gd name="connsiteY2" fmla="*/ 49449 h 2193585"/>
              <a:gd name="connsiteX3" fmla="*/ 2064434 w 6304291"/>
              <a:gd name="connsiteY3" fmla="*/ 1085769 h 2193585"/>
              <a:gd name="connsiteX4" fmla="*/ 3690034 w 6304291"/>
              <a:gd name="connsiteY4" fmla="*/ 1177209 h 2193585"/>
              <a:gd name="connsiteX5" fmla="*/ 4299634 w 6304291"/>
              <a:gd name="connsiteY5" fmla="*/ 344089 h 2193585"/>
              <a:gd name="connsiteX6" fmla="*/ 5193714 w 6304291"/>
              <a:gd name="connsiteY6" fmla="*/ 39289 h 2193585"/>
              <a:gd name="connsiteX7" fmla="*/ 6016674 w 6304291"/>
              <a:gd name="connsiteY7" fmla="*/ 608249 h 2193585"/>
              <a:gd name="connsiteX8" fmla="*/ 5864274 w 6304291"/>
              <a:gd name="connsiteY8" fmla="*/ 1959529 h 2193585"/>
              <a:gd name="connsiteX9" fmla="*/ 1099234 w 6304291"/>
              <a:gd name="connsiteY9" fmla="*/ 2152569 h 2193585"/>
              <a:gd name="connsiteX10" fmla="*/ 83234 w 6304291"/>
              <a:gd name="connsiteY10" fmla="*/ 1502329 h 2193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304291" h="2193585">
                <a:moveTo>
                  <a:pt x="83234" y="1502329"/>
                </a:moveTo>
                <a:cubicBezTo>
                  <a:pt x="-64086" y="1194142"/>
                  <a:pt x="-13286" y="545596"/>
                  <a:pt x="215314" y="303449"/>
                </a:cubicBezTo>
                <a:cubicBezTo>
                  <a:pt x="443914" y="61302"/>
                  <a:pt x="1146647" y="-80938"/>
                  <a:pt x="1454834" y="49449"/>
                </a:cubicBezTo>
                <a:cubicBezTo>
                  <a:pt x="1763021" y="179836"/>
                  <a:pt x="1691901" y="897809"/>
                  <a:pt x="2064434" y="1085769"/>
                </a:cubicBezTo>
                <a:cubicBezTo>
                  <a:pt x="2436967" y="1273729"/>
                  <a:pt x="3317501" y="1300822"/>
                  <a:pt x="3690034" y="1177209"/>
                </a:cubicBezTo>
                <a:cubicBezTo>
                  <a:pt x="4062567" y="1053596"/>
                  <a:pt x="4049021" y="533742"/>
                  <a:pt x="4299634" y="344089"/>
                </a:cubicBezTo>
                <a:cubicBezTo>
                  <a:pt x="4550247" y="154436"/>
                  <a:pt x="4907541" y="-4738"/>
                  <a:pt x="5193714" y="39289"/>
                </a:cubicBezTo>
                <a:cubicBezTo>
                  <a:pt x="5479887" y="83316"/>
                  <a:pt x="5904914" y="288209"/>
                  <a:pt x="6016674" y="608249"/>
                </a:cubicBezTo>
                <a:cubicBezTo>
                  <a:pt x="6128434" y="928289"/>
                  <a:pt x="6683847" y="1702142"/>
                  <a:pt x="5864274" y="1959529"/>
                </a:cubicBezTo>
                <a:cubicBezTo>
                  <a:pt x="5044701" y="2216916"/>
                  <a:pt x="2064434" y="2228769"/>
                  <a:pt x="1099234" y="2152569"/>
                </a:cubicBezTo>
                <a:cubicBezTo>
                  <a:pt x="134034" y="2076369"/>
                  <a:pt x="230554" y="1810516"/>
                  <a:pt x="83234" y="1502329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lecha: a la derecha 49">
            <a:extLst>
              <a:ext uri="{FF2B5EF4-FFF2-40B4-BE49-F238E27FC236}">
                <a16:creationId xmlns:a16="http://schemas.microsoft.com/office/drawing/2014/main" id="{4A1A998C-2F81-476C-B6BE-1E38FE861983}"/>
              </a:ext>
            </a:extLst>
          </p:cNvPr>
          <p:cNvSpPr/>
          <p:nvPr/>
        </p:nvSpPr>
        <p:spPr>
          <a:xfrm flipH="1">
            <a:off x="7112671" y="5621716"/>
            <a:ext cx="538480" cy="3194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Flecha: a la derecha 50">
            <a:extLst>
              <a:ext uri="{FF2B5EF4-FFF2-40B4-BE49-F238E27FC236}">
                <a16:creationId xmlns:a16="http://schemas.microsoft.com/office/drawing/2014/main" id="{D8EE168B-6326-4D31-B095-AD8F48D8FB99}"/>
              </a:ext>
            </a:extLst>
          </p:cNvPr>
          <p:cNvSpPr/>
          <p:nvPr/>
        </p:nvSpPr>
        <p:spPr>
          <a:xfrm>
            <a:off x="7239591" y="4666582"/>
            <a:ext cx="538480" cy="3194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5918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 descr="Imagen que contiene texto&#10;&#10;Descripción generada automáticamente">
            <a:extLst>
              <a:ext uri="{FF2B5EF4-FFF2-40B4-BE49-F238E27FC236}">
                <a16:creationId xmlns:a16="http://schemas.microsoft.com/office/drawing/2014/main" id="{62570043-E802-46E3-9296-1367CAE7FA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2367" y="3207096"/>
            <a:ext cx="7867520" cy="2672843"/>
          </a:xfrm>
          <a:prstGeom prst="rect">
            <a:avLst/>
          </a:prstGeom>
        </p:spPr>
      </p:pic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5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10607848" cy="1621619"/>
          </a:xfrm>
        </p:spPr>
        <p:txBody>
          <a:bodyPr rtlCol="0"/>
          <a:lstStyle/>
          <a:p>
            <a:pPr rtl="0"/>
            <a:r>
              <a:rPr lang="en-GB" dirty="0"/>
              <a:t>DCM</a:t>
            </a:r>
            <a:endParaRPr lang="da-DK" dirty="0">
              <a:solidFill>
                <a:schemeClr val="accent4"/>
              </a:solidFill>
            </a:endParaRPr>
          </a:p>
        </p:txBody>
      </p:sp>
      <p:sp>
        <p:nvSpPr>
          <p:cNvPr id="14" name="Tekstfelt 3">
            <a:extLst>
              <a:ext uri="{FF2B5EF4-FFF2-40B4-BE49-F238E27FC236}">
                <a16:creationId xmlns:a16="http://schemas.microsoft.com/office/drawing/2014/main" id="{AEACCBB6-9EA5-43C2-B485-46229DDE0443}"/>
              </a:ext>
            </a:extLst>
          </p:cNvPr>
          <p:cNvSpPr txBox="1"/>
          <p:nvPr/>
        </p:nvSpPr>
        <p:spPr>
          <a:xfrm>
            <a:off x="739773" y="1585477"/>
            <a:ext cx="959047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s-ES" sz="1600" spc="300" dirty="0" err="1"/>
              <a:t>MOSFETs</a:t>
            </a:r>
            <a:r>
              <a:rPr lang="es-ES" sz="1600" spc="300" dirty="0"/>
              <a:t> do </a:t>
            </a:r>
            <a:r>
              <a:rPr lang="es-ES" sz="1600" spc="300" dirty="0" err="1"/>
              <a:t>not</a:t>
            </a:r>
            <a:r>
              <a:rPr lang="es-ES" sz="1600" spc="300" dirty="0"/>
              <a:t> </a:t>
            </a:r>
            <a:r>
              <a:rPr lang="es-ES" sz="1600" spc="300" dirty="0" err="1"/>
              <a:t>prevent</a:t>
            </a:r>
            <a:r>
              <a:rPr lang="es-ES" sz="1600" spc="300" dirty="0"/>
              <a:t> reverse </a:t>
            </a:r>
            <a:r>
              <a:rPr lang="es-ES" sz="1600" spc="300" dirty="0" err="1"/>
              <a:t>current</a:t>
            </a:r>
            <a:r>
              <a:rPr lang="es-ES" sz="1600" spc="300" dirty="0"/>
              <a:t> </a:t>
            </a:r>
            <a:r>
              <a:rPr lang="es-ES" sz="1600" spc="300" dirty="0" err="1"/>
              <a:t>like</a:t>
            </a:r>
            <a:r>
              <a:rPr lang="es-ES" sz="1600" spc="300" dirty="0"/>
              <a:t> a </a:t>
            </a:r>
            <a:r>
              <a:rPr lang="es-ES" sz="1600" spc="300" dirty="0" err="1"/>
              <a:t>diode</a:t>
            </a:r>
            <a:r>
              <a:rPr lang="es-ES" sz="1600" spc="300" dirty="0"/>
              <a:t> </a:t>
            </a:r>
            <a:r>
              <a:rPr lang="es-ES" sz="1600" spc="300" dirty="0" err="1"/>
              <a:t>would</a:t>
            </a:r>
            <a:r>
              <a:rPr lang="es-ES" sz="1600" spc="300" dirty="0"/>
              <a:t>.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s-ES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s-ES" sz="1600" spc="300" dirty="0"/>
              <a:t>DCM </a:t>
            </a:r>
            <a:r>
              <a:rPr lang="es-ES" sz="1600" spc="300" dirty="0" err="1"/>
              <a:t>mode</a:t>
            </a:r>
            <a:r>
              <a:rPr lang="es-ES" sz="1600" spc="300" dirty="0"/>
              <a:t> </a:t>
            </a:r>
            <a:r>
              <a:rPr lang="es-ES" sz="1600" spc="300" dirty="0" err="1"/>
              <a:t>is</a:t>
            </a:r>
            <a:r>
              <a:rPr lang="es-ES" sz="1600" spc="300" dirty="0"/>
              <a:t> </a:t>
            </a:r>
            <a:r>
              <a:rPr lang="es-ES" sz="1600" spc="300" dirty="0" err="1"/>
              <a:t>never</a:t>
            </a:r>
            <a:r>
              <a:rPr lang="es-ES" sz="1600" spc="300" dirty="0"/>
              <a:t> </a:t>
            </a:r>
            <a:r>
              <a:rPr lang="es-ES" sz="1600" spc="300" dirty="0" err="1"/>
              <a:t>reached</a:t>
            </a:r>
            <a:r>
              <a:rPr lang="es-ES" sz="1600" spc="300" dirty="0"/>
              <a:t> </a:t>
            </a:r>
            <a:r>
              <a:rPr lang="es-ES" sz="1600" spc="300" dirty="0" err="1"/>
              <a:t>when</a:t>
            </a:r>
            <a:r>
              <a:rPr lang="es-ES" sz="1600" spc="300" dirty="0"/>
              <a:t> </a:t>
            </a:r>
            <a:r>
              <a:rPr lang="es-ES" sz="1600" spc="300" dirty="0" err="1"/>
              <a:t>working</a:t>
            </a:r>
            <a:r>
              <a:rPr lang="es-ES" sz="1600" spc="300" dirty="0"/>
              <a:t> </a:t>
            </a:r>
            <a:r>
              <a:rPr lang="es-ES" sz="1600" spc="300" dirty="0" err="1"/>
              <a:t>with</a:t>
            </a:r>
            <a:r>
              <a:rPr lang="es-ES" sz="1600" spc="300" dirty="0"/>
              <a:t> </a:t>
            </a:r>
            <a:r>
              <a:rPr lang="es-ES" sz="1600" spc="300" dirty="0" err="1"/>
              <a:t>the</a:t>
            </a:r>
            <a:r>
              <a:rPr lang="es-ES" sz="1600" spc="300" dirty="0"/>
              <a:t> 4 </a:t>
            </a:r>
            <a:r>
              <a:rPr lang="es-ES" sz="1600" spc="300" dirty="0" err="1"/>
              <a:t>transistors</a:t>
            </a:r>
            <a:r>
              <a:rPr lang="es-ES" sz="1600" spc="300" dirty="0"/>
              <a:t>.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s-ES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s-ES" sz="1600" spc="300" dirty="0" err="1"/>
              <a:t>Instead</a:t>
            </a:r>
            <a:r>
              <a:rPr lang="es-ES" sz="1600" spc="300" dirty="0"/>
              <a:t> </a:t>
            </a:r>
            <a:r>
              <a:rPr lang="es-ES" sz="1600" spc="300" dirty="0" err="1"/>
              <a:t>current</a:t>
            </a:r>
            <a:r>
              <a:rPr lang="es-ES" sz="1600" spc="300" dirty="0"/>
              <a:t> </a:t>
            </a:r>
            <a:r>
              <a:rPr lang="es-ES" sz="1600" spc="300" dirty="0" err="1"/>
              <a:t>would</a:t>
            </a:r>
            <a:r>
              <a:rPr lang="es-ES" sz="1600" spc="300" dirty="0"/>
              <a:t> be </a:t>
            </a:r>
            <a:r>
              <a:rPr lang="es-ES" sz="1600" spc="300" dirty="0" err="1"/>
              <a:t>negative</a:t>
            </a:r>
            <a:r>
              <a:rPr lang="es-ES" sz="1600" spc="300" dirty="0"/>
              <a:t> </a:t>
            </a:r>
            <a:r>
              <a:rPr lang="es-ES" sz="1600" spc="300" dirty="0" err="1"/>
              <a:t>through</a:t>
            </a:r>
            <a:r>
              <a:rPr lang="es-ES" sz="1600" spc="300" dirty="0"/>
              <a:t> </a:t>
            </a:r>
            <a:r>
              <a:rPr lang="es-ES" sz="1600" spc="300" dirty="0" err="1"/>
              <a:t>the</a:t>
            </a:r>
            <a:r>
              <a:rPr lang="es-ES" sz="1600" spc="300" dirty="0"/>
              <a:t> </a:t>
            </a:r>
            <a:r>
              <a:rPr lang="es-ES" sz="1600" spc="300" dirty="0" err="1"/>
              <a:t>couil</a:t>
            </a:r>
            <a:r>
              <a:rPr lang="es-ES" sz="1600" spc="300" dirty="0"/>
              <a:t>.</a:t>
            </a:r>
            <a:endParaRPr lang="en-GB" sz="1600" spc="300"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CBDEB2FC-6F2B-4183-918A-27CB8E4F43B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02" t="10028" r="7655" b="11616"/>
          <a:stretch/>
        </p:blipFill>
        <p:spPr>
          <a:xfrm>
            <a:off x="911819" y="3429000"/>
            <a:ext cx="2296201" cy="178606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kstfelt 3">
                <a:extLst>
                  <a:ext uri="{FF2B5EF4-FFF2-40B4-BE49-F238E27FC236}">
                    <a16:creationId xmlns:a16="http://schemas.microsoft.com/office/drawing/2014/main" id="{835FD4CE-FE4E-45D1-B464-95D392C6CE82}"/>
                  </a:ext>
                </a:extLst>
              </p:cNvPr>
              <p:cNvSpPr txBox="1"/>
              <p:nvPr/>
            </p:nvSpPr>
            <p:spPr>
              <a:xfrm>
                <a:off x="454072" y="3429000"/>
                <a:ext cx="61979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es-ES" sz="1600" spc="300" dirty="0"/>
              </a:p>
            </p:txBody>
          </p:sp>
        </mc:Choice>
        <mc:Fallback xmlns="">
          <p:sp>
            <p:nvSpPr>
              <p:cNvPr id="11" name="Tekstfelt 3">
                <a:extLst>
                  <a:ext uri="{FF2B5EF4-FFF2-40B4-BE49-F238E27FC236}">
                    <a16:creationId xmlns:a16="http://schemas.microsoft.com/office/drawing/2014/main" id="{835FD4CE-FE4E-45D1-B464-95D392C6CE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72" y="3429000"/>
                <a:ext cx="619791" cy="338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kstfelt 3">
                <a:extLst>
                  <a:ext uri="{FF2B5EF4-FFF2-40B4-BE49-F238E27FC236}">
                    <a16:creationId xmlns:a16="http://schemas.microsoft.com/office/drawing/2014/main" id="{FDCB1C48-FA56-4228-A956-2F4B92BA5EC6}"/>
                  </a:ext>
                </a:extLst>
              </p:cNvPr>
              <p:cNvSpPr txBox="1"/>
              <p:nvPr/>
            </p:nvSpPr>
            <p:spPr>
              <a:xfrm>
                <a:off x="2580858" y="5215062"/>
                <a:ext cx="61979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600" b="0" i="1" spc="300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s-ES" sz="1600" spc="300" dirty="0"/>
              </a:p>
            </p:txBody>
          </p:sp>
        </mc:Choice>
        <mc:Fallback xmlns="">
          <p:sp>
            <p:nvSpPr>
              <p:cNvPr id="12" name="Tekstfelt 3">
                <a:extLst>
                  <a:ext uri="{FF2B5EF4-FFF2-40B4-BE49-F238E27FC236}">
                    <a16:creationId xmlns:a16="http://schemas.microsoft.com/office/drawing/2014/main" id="{FDCB1C48-FA56-4228-A956-2F4B92BA5E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0858" y="5215062"/>
                <a:ext cx="619791" cy="3385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9F1781EB-EA23-4ADA-9327-43C2D585FBDB}"/>
              </a:ext>
            </a:extLst>
          </p:cNvPr>
          <p:cNvCxnSpPr>
            <a:cxnSpLocks/>
          </p:cNvCxnSpPr>
          <p:nvPr/>
        </p:nvCxnSpPr>
        <p:spPr>
          <a:xfrm flipV="1">
            <a:off x="1335786" y="4613957"/>
            <a:ext cx="536448" cy="536448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217114C7-D5A4-46C2-98BE-5D5282B468AB}"/>
              </a:ext>
            </a:extLst>
          </p:cNvPr>
          <p:cNvCxnSpPr/>
          <p:nvPr/>
        </p:nvCxnSpPr>
        <p:spPr>
          <a:xfrm>
            <a:off x="1872234" y="4613957"/>
            <a:ext cx="536448" cy="53644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3F55457C-1399-4D52-9378-341E581CAA5C}"/>
              </a:ext>
            </a:extLst>
          </p:cNvPr>
          <p:cNvCxnSpPr>
            <a:cxnSpLocks/>
          </p:cNvCxnSpPr>
          <p:nvPr/>
        </p:nvCxnSpPr>
        <p:spPr>
          <a:xfrm>
            <a:off x="2408682" y="5150405"/>
            <a:ext cx="311611" cy="31161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B3737403-88A7-4621-9B73-B880A2F76054}"/>
              </a:ext>
            </a:extLst>
          </p:cNvPr>
          <p:cNvCxnSpPr/>
          <p:nvPr/>
        </p:nvCxnSpPr>
        <p:spPr>
          <a:xfrm flipH="1">
            <a:off x="1024175" y="5150405"/>
            <a:ext cx="311611" cy="31161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82808FDD-8E55-42C3-B0F9-E67C6E323B94}"/>
              </a:ext>
            </a:extLst>
          </p:cNvPr>
          <p:cNvCxnSpPr/>
          <p:nvPr/>
        </p:nvCxnSpPr>
        <p:spPr>
          <a:xfrm flipV="1">
            <a:off x="2720293" y="5150405"/>
            <a:ext cx="311611" cy="31161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cto 22">
            <a:extLst>
              <a:ext uri="{FF2B5EF4-FFF2-40B4-BE49-F238E27FC236}">
                <a16:creationId xmlns:a16="http://schemas.microsoft.com/office/drawing/2014/main" id="{8B322FE3-2C37-485E-94B5-1AF4D534A51B}"/>
              </a:ext>
            </a:extLst>
          </p:cNvPr>
          <p:cNvCxnSpPr/>
          <p:nvPr/>
        </p:nvCxnSpPr>
        <p:spPr>
          <a:xfrm flipV="1">
            <a:off x="3031904" y="4819650"/>
            <a:ext cx="330755" cy="33075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orma libre: forma 6">
            <a:extLst>
              <a:ext uri="{FF2B5EF4-FFF2-40B4-BE49-F238E27FC236}">
                <a16:creationId xmlns:a16="http://schemas.microsoft.com/office/drawing/2014/main" id="{F969E4E7-661F-468A-95A5-1A65829CB1B1}"/>
              </a:ext>
            </a:extLst>
          </p:cNvPr>
          <p:cNvSpPr/>
          <p:nvPr/>
        </p:nvSpPr>
        <p:spPr>
          <a:xfrm>
            <a:off x="3985690" y="3447949"/>
            <a:ext cx="939897" cy="2273618"/>
          </a:xfrm>
          <a:custGeom>
            <a:avLst/>
            <a:gdLst>
              <a:gd name="connsiteX0" fmla="*/ 37670 w 939897"/>
              <a:gd name="connsiteY0" fmla="*/ 1940915 h 2273618"/>
              <a:gd name="connsiteX1" fmla="*/ 123014 w 939897"/>
              <a:gd name="connsiteY1" fmla="*/ 416915 h 2273618"/>
              <a:gd name="connsiteX2" fmla="*/ 622886 w 939897"/>
              <a:gd name="connsiteY2" fmla="*/ 63347 h 2273618"/>
              <a:gd name="connsiteX3" fmla="*/ 939878 w 939897"/>
              <a:gd name="connsiteY3" fmla="*/ 1477619 h 2273618"/>
              <a:gd name="connsiteX4" fmla="*/ 635078 w 939897"/>
              <a:gd name="connsiteY4" fmla="*/ 2245715 h 2273618"/>
              <a:gd name="connsiteX5" fmla="*/ 37670 w 939897"/>
              <a:gd name="connsiteY5" fmla="*/ 1940915 h 2273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39897" h="2273618">
                <a:moveTo>
                  <a:pt x="37670" y="1940915"/>
                </a:moveTo>
                <a:cubicBezTo>
                  <a:pt x="-47674" y="1636115"/>
                  <a:pt x="25478" y="729843"/>
                  <a:pt x="123014" y="416915"/>
                </a:cubicBezTo>
                <a:cubicBezTo>
                  <a:pt x="220550" y="103987"/>
                  <a:pt x="486742" y="-113437"/>
                  <a:pt x="622886" y="63347"/>
                </a:cubicBezTo>
                <a:cubicBezTo>
                  <a:pt x="759030" y="240131"/>
                  <a:pt x="937846" y="1113891"/>
                  <a:pt x="939878" y="1477619"/>
                </a:cubicBezTo>
                <a:cubicBezTo>
                  <a:pt x="941910" y="1841347"/>
                  <a:pt x="781382" y="2168499"/>
                  <a:pt x="635078" y="2245715"/>
                </a:cubicBezTo>
                <a:cubicBezTo>
                  <a:pt x="488774" y="2322931"/>
                  <a:pt x="123014" y="2245715"/>
                  <a:pt x="37670" y="1940915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lecha: a la derecha 23">
            <a:extLst>
              <a:ext uri="{FF2B5EF4-FFF2-40B4-BE49-F238E27FC236}">
                <a16:creationId xmlns:a16="http://schemas.microsoft.com/office/drawing/2014/main" id="{A13F68A7-F6FD-46B5-ABBC-412A0C546E88}"/>
              </a:ext>
            </a:extLst>
          </p:cNvPr>
          <p:cNvSpPr/>
          <p:nvPr/>
        </p:nvSpPr>
        <p:spPr>
          <a:xfrm rot="17512654">
            <a:off x="3937873" y="3607853"/>
            <a:ext cx="538480" cy="3194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orma libre: forma 24">
            <a:extLst>
              <a:ext uri="{FF2B5EF4-FFF2-40B4-BE49-F238E27FC236}">
                <a16:creationId xmlns:a16="http://schemas.microsoft.com/office/drawing/2014/main" id="{CE6E4E89-C37D-44BD-AE83-75AD9A2B304F}"/>
              </a:ext>
            </a:extLst>
          </p:cNvPr>
          <p:cNvSpPr/>
          <p:nvPr/>
        </p:nvSpPr>
        <p:spPr>
          <a:xfrm>
            <a:off x="6337482" y="3530343"/>
            <a:ext cx="3367349" cy="2256318"/>
          </a:xfrm>
          <a:custGeom>
            <a:avLst/>
            <a:gdLst>
              <a:gd name="connsiteX0" fmla="*/ 148661 w 3421460"/>
              <a:gd name="connsiteY0" fmla="*/ 2163321 h 2256318"/>
              <a:gd name="connsiteX1" fmla="*/ 75509 w 3421460"/>
              <a:gd name="connsiteY1" fmla="*/ 1346457 h 2256318"/>
              <a:gd name="connsiteX2" fmla="*/ 904565 w 3421460"/>
              <a:gd name="connsiteY2" fmla="*/ 1090425 h 2256318"/>
              <a:gd name="connsiteX3" fmla="*/ 2294453 w 3421460"/>
              <a:gd name="connsiteY3" fmla="*/ 1090425 h 2256318"/>
              <a:gd name="connsiteX4" fmla="*/ 2538293 w 3421460"/>
              <a:gd name="connsiteY4" fmla="*/ 78489 h 2256318"/>
              <a:gd name="connsiteX5" fmla="*/ 3330773 w 3421460"/>
              <a:gd name="connsiteY5" fmla="*/ 273561 h 2256318"/>
              <a:gd name="connsiteX6" fmla="*/ 3147893 w 3421460"/>
              <a:gd name="connsiteY6" fmla="*/ 1907289 h 2256318"/>
              <a:gd name="connsiteX7" fmla="*/ 1050869 w 3421460"/>
              <a:gd name="connsiteY7" fmla="*/ 2212089 h 2256318"/>
              <a:gd name="connsiteX8" fmla="*/ 148661 w 3421460"/>
              <a:gd name="connsiteY8" fmla="*/ 2163321 h 22563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21460" h="2256318">
                <a:moveTo>
                  <a:pt x="148661" y="2163321"/>
                </a:moveTo>
                <a:cubicBezTo>
                  <a:pt x="-13899" y="2019049"/>
                  <a:pt x="-50475" y="1525273"/>
                  <a:pt x="75509" y="1346457"/>
                </a:cubicBezTo>
                <a:cubicBezTo>
                  <a:pt x="201493" y="1167641"/>
                  <a:pt x="534741" y="1133097"/>
                  <a:pt x="904565" y="1090425"/>
                </a:cubicBezTo>
                <a:cubicBezTo>
                  <a:pt x="1274389" y="1047753"/>
                  <a:pt x="2022165" y="1259081"/>
                  <a:pt x="2294453" y="1090425"/>
                </a:cubicBezTo>
                <a:cubicBezTo>
                  <a:pt x="2566741" y="921769"/>
                  <a:pt x="2365573" y="214633"/>
                  <a:pt x="2538293" y="78489"/>
                </a:cubicBezTo>
                <a:cubicBezTo>
                  <a:pt x="2711013" y="-57655"/>
                  <a:pt x="3229173" y="-31239"/>
                  <a:pt x="3330773" y="273561"/>
                </a:cubicBezTo>
                <a:cubicBezTo>
                  <a:pt x="3432373" y="578361"/>
                  <a:pt x="3527877" y="1584201"/>
                  <a:pt x="3147893" y="1907289"/>
                </a:cubicBezTo>
                <a:cubicBezTo>
                  <a:pt x="2767909" y="2230377"/>
                  <a:pt x="1544645" y="2173481"/>
                  <a:pt x="1050869" y="2212089"/>
                </a:cubicBezTo>
                <a:cubicBezTo>
                  <a:pt x="557093" y="2250697"/>
                  <a:pt x="311221" y="2307593"/>
                  <a:pt x="148661" y="2163321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lecha: a la derecha 25">
            <a:extLst>
              <a:ext uri="{FF2B5EF4-FFF2-40B4-BE49-F238E27FC236}">
                <a16:creationId xmlns:a16="http://schemas.microsoft.com/office/drawing/2014/main" id="{B26F6441-2899-4CA1-8E9F-999D9580CA92}"/>
              </a:ext>
            </a:extLst>
          </p:cNvPr>
          <p:cNvSpPr/>
          <p:nvPr/>
        </p:nvSpPr>
        <p:spPr>
          <a:xfrm>
            <a:off x="7863497" y="4530015"/>
            <a:ext cx="538480" cy="3194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orma libre: forma 29">
            <a:extLst>
              <a:ext uri="{FF2B5EF4-FFF2-40B4-BE49-F238E27FC236}">
                <a16:creationId xmlns:a16="http://schemas.microsoft.com/office/drawing/2014/main" id="{FC1AE17D-E523-4A29-831C-6D0CBE59E29B}"/>
              </a:ext>
            </a:extLst>
          </p:cNvPr>
          <p:cNvSpPr/>
          <p:nvPr/>
        </p:nvSpPr>
        <p:spPr>
          <a:xfrm>
            <a:off x="9611142" y="3561944"/>
            <a:ext cx="1033585" cy="2104026"/>
          </a:xfrm>
          <a:custGeom>
            <a:avLst/>
            <a:gdLst>
              <a:gd name="connsiteX0" fmla="*/ 0 w 556589"/>
              <a:gd name="connsiteY0" fmla="*/ 23728 h 2104026"/>
              <a:gd name="connsiteX1" fmla="*/ 469392 w 556589"/>
              <a:gd name="connsiteY1" fmla="*/ 133456 h 2104026"/>
              <a:gd name="connsiteX2" fmla="*/ 548640 w 556589"/>
              <a:gd name="connsiteY2" fmla="*/ 1047856 h 2104026"/>
              <a:gd name="connsiteX3" fmla="*/ 493776 w 556589"/>
              <a:gd name="connsiteY3" fmla="*/ 1931776 h 2104026"/>
              <a:gd name="connsiteX4" fmla="*/ 18288 w 556589"/>
              <a:gd name="connsiteY4" fmla="*/ 2078080 h 2104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6589" h="2104026">
                <a:moveTo>
                  <a:pt x="0" y="23728"/>
                </a:moveTo>
                <a:cubicBezTo>
                  <a:pt x="188976" y="-6752"/>
                  <a:pt x="377952" y="-37232"/>
                  <a:pt x="469392" y="133456"/>
                </a:cubicBezTo>
                <a:cubicBezTo>
                  <a:pt x="560832" y="304144"/>
                  <a:pt x="544576" y="748136"/>
                  <a:pt x="548640" y="1047856"/>
                </a:cubicBezTo>
                <a:cubicBezTo>
                  <a:pt x="552704" y="1347576"/>
                  <a:pt x="582168" y="1760072"/>
                  <a:pt x="493776" y="1931776"/>
                </a:cubicBezTo>
                <a:cubicBezTo>
                  <a:pt x="405384" y="2103480"/>
                  <a:pt x="152400" y="2134976"/>
                  <a:pt x="18288" y="2078080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lecha: a la derecha 30">
            <a:extLst>
              <a:ext uri="{FF2B5EF4-FFF2-40B4-BE49-F238E27FC236}">
                <a16:creationId xmlns:a16="http://schemas.microsoft.com/office/drawing/2014/main" id="{CE5A7073-19CD-434C-A873-65AF01B4767F}"/>
              </a:ext>
            </a:extLst>
          </p:cNvPr>
          <p:cNvSpPr/>
          <p:nvPr/>
        </p:nvSpPr>
        <p:spPr>
          <a:xfrm rot="5400000">
            <a:off x="10359222" y="4659950"/>
            <a:ext cx="538480" cy="3194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0583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Imagen 27" descr="Imagen que contiene texto&#10;&#10;Descripción generada automáticamente">
            <a:extLst>
              <a:ext uri="{FF2B5EF4-FFF2-40B4-BE49-F238E27FC236}">
                <a16:creationId xmlns:a16="http://schemas.microsoft.com/office/drawing/2014/main" id="{8188D525-9E42-4044-8300-970BC2701D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2367" y="3207096"/>
            <a:ext cx="7867520" cy="2672843"/>
          </a:xfrm>
          <a:prstGeom prst="rect">
            <a:avLst/>
          </a:prstGeom>
        </p:spPr>
      </p:pic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6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10607848" cy="1621619"/>
          </a:xfrm>
        </p:spPr>
        <p:txBody>
          <a:bodyPr rtlCol="0"/>
          <a:lstStyle/>
          <a:p>
            <a:pPr rtl="0"/>
            <a:r>
              <a:rPr lang="en-GB" dirty="0"/>
              <a:t>DCM</a:t>
            </a:r>
            <a:endParaRPr lang="da-DK" dirty="0">
              <a:solidFill>
                <a:schemeClr val="accent4"/>
              </a:solidFill>
            </a:endParaRPr>
          </a:p>
        </p:txBody>
      </p:sp>
      <p:sp>
        <p:nvSpPr>
          <p:cNvPr id="14" name="Tekstfelt 3">
            <a:extLst>
              <a:ext uri="{FF2B5EF4-FFF2-40B4-BE49-F238E27FC236}">
                <a16:creationId xmlns:a16="http://schemas.microsoft.com/office/drawing/2014/main" id="{AEACCBB6-9EA5-43C2-B485-46229DDE0443}"/>
              </a:ext>
            </a:extLst>
          </p:cNvPr>
          <p:cNvSpPr txBox="1"/>
          <p:nvPr/>
        </p:nvSpPr>
        <p:spPr>
          <a:xfrm>
            <a:off x="739773" y="1585477"/>
            <a:ext cx="959047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s-ES" sz="1600" spc="300" dirty="0" err="1"/>
              <a:t>MOSFETs</a:t>
            </a:r>
            <a:r>
              <a:rPr lang="es-ES" sz="1600" spc="300" dirty="0"/>
              <a:t> do </a:t>
            </a:r>
            <a:r>
              <a:rPr lang="es-ES" sz="1600" spc="300" dirty="0" err="1"/>
              <a:t>not</a:t>
            </a:r>
            <a:r>
              <a:rPr lang="es-ES" sz="1600" spc="300" dirty="0"/>
              <a:t> </a:t>
            </a:r>
            <a:r>
              <a:rPr lang="es-ES" sz="1600" spc="300" dirty="0" err="1"/>
              <a:t>prevent</a:t>
            </a:r>
            <a:r>
              <a:rPr lang="es-ES" sz="1600" spc="300" dirty="0"/>
              <a:t> reverse </a:t>
            </a:r>
            <a:r>
              <a:rPr lang="es-ES" sz="1600" spc="300" dirty="0" err="1"/>
              <a:t>current</a:t>
            </a:r>
            <a:r>
              <a:rPr lang="es-ES" sz="1600" spc="300" dirty="0"/>
              <a:t> </a:t>
            </a:r>
            <a:r>
              <a:rPr lang="es-ES" sz="1600" spc="300" dirty="0" err="1"/>
              <a:t>like</a:t>
            </a:r>
            <a:r>
              <a:rPr lang="es-ES" sz="1600" spc="300" dirty="0"/>
              <a:t> a </a:t>
            </a:r>
            <a:r>
              <a:rPr lang="es-ES" sz="1600" spc="300" dirty="0" err="1"/>
              <a:t>diode</a:t>
            </a:r>
            <a:r>
              <a:rPr lang="es-ES" sz="1600" spc="300" dirty="0"/>
              <a:t> </a:t>
            </a:r>
            <a:r>
              <a:rPr lang="es-ES" sz="1600" spc="300" dirty="0" err="1"/>
              <a:t>would</a:t>
            </a:r>
            <a:r>
              <a:rPr lang="es-ES" sz="1600" spc="300" dirty="0"/>
              <a:t>.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s-ES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s-ES" sz="1600" spc="300" dirty="0"/>
              <a:t>DCM </a:t>
            </a:r>
            <a:r>
              <a:rPr lang="es-ES" sz="1600" spc="300" dirty="0" err="1"/>
              <a:t>mode</a:t>
            </a:r>
            <a:r>
              <a:rPr lang="es-ES" sz="1600" spc="300" dirty="0"/>
              <a:t> </a:t>
            </a:r>
            <a:r>
              <a:rPr lang="es-ES" sz="1600" spc="300" dirty="0" err="1"/>
              <a:t>is</a:t>
            </a:r>
            <a:r>
              <a:rPr lang="es-ES" sz="1600" spc="300" dirty="0"/>
              <a:t> </a:t>
            </a:r>
            <a:r>
              <a:rPr lang="es-ES" sz="1600" spc="300" dirty="0" err="1"/>
              <a:t>never</a:t>
            </a:r>
            <a:r>
              <a:rPr lang="es-ES" sz="1600" spc="300" dirty="0"/>
              <a:t> </a:t>
            </a:r>
            <a:r>
              <a:rPr lang="es-ES" sz="1600" spc="300" dirty="0" err="1"/>
              <a:t>reached</a:t>
            </a:r>
            <a:r>
              <a:rPr lang="es-ES" sz="1600" spc="300" dirty="0"/>
              <a:t> </a:t>
            </a:r>
            <a:r>
              <a:rPr lang="es-ES" sz="1600" spc="300" dirty="0" err="1"/>
              <a:t>when</a:t>
            </a:r>
            <a:r>
              <a:rPr lang="es-ES" sz="1600" spc="300" dirty="0"/>
              <a:t> </a:t>
            </a:r>
            <a:r>
              <a:rPr lang="es-ES" sz="1600" spc="300" dirty="0" err="1"/>
              <a:t>working</a:t>
            </a:r>
            <a:r>
              <a:rPr lang="es-ES" sz="1600" spc="300" dirty="0"/>
              <a:t> </a:t>
            </a:r>
            <a:r>
              <a:rPr lang="es-ES" sz="1600" spc="300" dirty="0" err="1"/>
              <a:t>with</a:t>
            </a:r>
            <a:r>
              <a:rPr lang="es-ES" sz="1600" spc="300" dirty="0"/>
              <a:t> </a:t>
            </a:r>
            <a:r>
              <a:rPr lang="es-ES" sz="1600" spc="300" dirty="0" err="1"/>
              <a:t>the</a:t>
            </a:r>
            <a:r>
              <a:rPr lang="es-ES" sz="1600" spc="300" dirty="0"/>
              <a:t> 4 </a:t>
            </a:r>
            <a:r>
              <a:rPr lang="es-ES" sz="1600" spc="300" dirty="0" err="1"/>
              <a:t>transistors</a:t>
            </a:r>
            <a:r>
              <a:rPr lang="es-ES" sz="1600" spc="300" dirty="0"/>
              <a:t>.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s-ES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s-ES" sz="1600" spc="300" dirty="0" err="1"/>
              <a:t>Instead</a:t>
            </a:r>
            <a:r>
              <a:rPr lang="es-ES" sz="1600" spc="300" dirty="0"/>
              <a:t> </a:t>
            </a:r>
            <a:r>
              <a:rPr lang="es-ES" sz="1600" spc="300" dirty="0" err="1"/>
              <a:t>current</a:t>
            </a:r>
            <a:r>
              <a:rPr lang="es-ES" sz="1600" spc="300" dirty="0"/>
              <a:t> </a:t>
            </a:r>
            <a:r>
              <a:rPr lang="es-ES" sz="1600" spc="300" dirty="0" err="1"/>
              <a:t>would</a:t>
            </a:r>
            <a:r>
              <a:rPr lang="es-ES" sz="1600" spc="300" dirty="0"/>
              <a:t> be </a:t>
            </a:r>
            <a:r>
              <a:rPr lang="es-ES" sz="1600" spc="300" dirty="0" err="1"/>
              <a:t>negative</a:t>
            </a:r>
            <a:r>
              <a:rPr lang="es-ES" sz="1600" spc="300" dirty="0"/>
              <a:t> </a:t>
            </a:r>
            <a:r>
              <a:rPr lang="es-ES" sz="1600" spc="300" dirty="0" err="1"/>
              <a:t>through</a:t>
            </a:r>
            <a:r>
              <a:rPr lang="es-ES" sz="1600" spc="300" dirty="0"/>
              <a:t> </a:t>
            </a:r>
            <a:r>
              <a:rPr lang="es-ES" sz="1600" spc="300" dirty="0" err="1"/>
              <a:t>the</a:t>
            </a:r>
            <a:r>
              <a:rPr lang="es-ES" sz="1600" spc="300" dirty="0"/>
              <a:t> </a:t>
            </a:r>
            <a:r>
              <a:rPr lang="es-ES" sz="1600" spc="300" dirty="0" err="1"/>
              <a:t>couil</a:t>
            </a:r>
            <a:r>
              <a:rPr lang="es-ES" sz="1600" spc="300" dirty="0"/>
              <a:t>.</a:t>
            </a:r>
            <a:endParaRPr lang="en-GB" sz="1600" spc="300" dirty="0"/>
          </a:p>
        </p:txBody>
      </p:sp>
      <p:pic>
        <p:nvPicPr>
          <p:cNvPr id="21" name="Imagen 20">
            <a:extLst>
              <a:ext uri="{FF2B5EF4-FFF2-40B4-BE49-F238E27FC236}">
                <a16:creationId xmlns:a16="http://schemas.microsoft.com/office/drawing/2014/main" id="{6D6ABBAC-5476-469F-ACEB-CF022B175FC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02" t="10028" r="7655" b="11616"/>
          <a:stretch/>
        </p:blipFill>
        <p:spPr>
          <a:xfrm>
            <a:off x="911819" y="3429000"/>
            <a:ext cx="2296201" cy="178606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kstfelt 3">
                <a:extLst>
                  <a:ext uri="{FF2B5EF4-FFF2-40B4-BE49-F238E27FC236}">
                    <a16:creationId xmlns:a16="http://schemas.microsoft.com/office/drawing/2014/main" id="{A462C15F-148E-4C9C-83F2-B8C0EDF8146F}"/>
                  </a:ext>
                </a:extLst>
              </p:cNvPr>
              <p:cNvSpPr txBox="1"/>
              <p:nvPr/>
            </p:nvSpPr>
            <p:spPr>
              <a:xfrm>
                <a:off x="454072" y="3429000"/>
                <a:ext cx="61979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es-ES" sz="1600" spc="300" dirty="0"/>
              </a:p>
            </p:txBody>
          </p:sp>
        </mc:Choice>
        <mc:Fallback xmlns="">
          <p:sp>
            <p:nvSpPr>
              <p:cNvPr id="22" name="Tekstfelt 3">
                <a:extLst>
                  <a:ext uri="{FF2B5EF4-FFF2-40B4-BE49-F238E27FC236}">
                    <a16:creationId xmlns:a16="http://schemas.microsoft.com/office/drawing/2014/main" id="{A462C15F-148E-4C9C-83F2-B8C0EDF814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72" y="3429000"/>
                <a:ext cx="619791" cy="338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kstfelt 3">
                <a:extLst>
                  <a:ext uri="{FF2B5EF4-FFF2-40B4-BE49-F238E27FC236}">
                    <a16:creationId xmlns:a16="http://schemas.microsoft.com/office/drawing/2014/main" id="{495CFC29-B34A-449B-98A1-10B8CEE4357E}"/>
                  </a:ext>
                </a:extLst>
              </p:cNvPr>
              <p:cNvSpPr txBox="1"/>
              <p:nvPr/>
            </p:nvSpPr>
            <p:spPr>
              <a:xfrm>
                <a:off x="2580858" y="5215062"/>
                <a:ext cx="61979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600" b="0" i="1" spc="300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s-ES" sz="1600" spc="300" dirty="0"/>
              </a:p>
            </p:txBody>
          </p:sp>
        </mc:Choice>
        <mc:Fallback xmlns="">
          <p:sp>
            <p:nvSpPr>
              <p:cNvPr id="23" name="Tekstfelt 3">
                <a:extLst>
                  <a:ext uri="{FF2B5EF4-FFF2-40B4-BE49-F238E27FC236}">
                    <a16:creationId xmlns:a16="http://schemas.microsoft.com/office/drawing/2014/main" id="{495CFC29-B34A-449B-98A1-10B8CEE435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0858" y="5215062"/>
                <a:ext cx="619791" cy="3385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Conector recto 26">
            <a:extLst>
              <a:ext uri="{FF2B5EF4-FFF2-40B4-BE49-F238E27FC236}">
                <a16:creationId xmlns:a16="http://schemas.microsoft.com/office/drawing/2014/main" id="{5A31B068-2091-45DF-BD0D-B1A88D3557C7}"/>
              </a:ext>
            </a:extLst>
          </p:cNvPr>
          <p:cNvCxnSpPr>
            <a:cxnSpLocks/>
          </p:cNvCxnSpPr>
          <p:nvPr/>
        </p:nvCxnSpPr>
        <p:spPr>
          <a:xfrm flipV="1">
            <a:off x="1335786" y="4613957"/>
            <a:ext cx="536448" cy="536448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ector recto 35">
            <a:extLst>
              <a:ext uri="{FF2B5EF4-FFF2-40B4-BE49-F238E27FC236}">
                <a16:creationId xmlns:a16="http://schemas.microsoft.com/office/drawing/2014/main" id="{E822F567-58A6-45FD-AA5D-732A141A7165}"/>
              </a:ext>
            </a:extLst>
          </p:cNvPr>
          <p:cNvCxnSpPr/>
          <p:nvPr/>
        </p:nvCxnSpPr>
        <p:spPr>
          <a:xfrm>
            <a:off x="1872234" y="4613957"/>
            <a:ext cx="536448" cy="53644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ector recto 37">
            <a:extLst>
              <a:ext uri="{FF2B5EF4-FFF2-40B4-BE49-F238E27FC236}">
                <a16:creationId xmlns:a16="http://schemas.microsoft.com/office/drawing/2014/main" id="{CD7D601F-9F55-4E6C-966A-7938CA63ADB5}"/>
              </a:ext>
            </a:extLst>
          </p:cNvPr>
          <p:cNvCxnSpPr>
            <a:cxnSpLocks/>
          </p:cNvCxnSpPr>
          <p:nvPr/>
        </p:nvCxnSpPr>
        <p:spPr>
          <a:xfrm>
            <a:off x="2408682" y="5150405"/>
            <a:ext cx="311611" cy="31161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ector recto 39">
            <a:extLst>
              <a:ext uri="{FF2B5EF4-FFF2-40B4-BE49-F238E27FC236}">
                <a16:creationId xmlns:a16="http://schemas.microsoft.com/office/drawing/2014/main" id="{BC04C871-5B25-4726-999B-58A3271D09B8}"/>
              </a:ext>
            </a:extLst>
          </p:cNvPr>
          <p:cNvCxnSpPr/>
          <p:nvPr/>
        </p:nvCxnSpPr>
        <p:spPr>
          <a:xfrm flipH="1">
            <a:off x="1024175" y="5150405"/>
            <a:ext cx="311611" cy="31161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823A57A8-BA27-4AB5-8108-B22C4A161E7C}"/>
              </a:ext>
            </a:extLst>
          </p:cNvPr>
          <p:cNvCxnSpPr/>
          <p:nvPr/>
        </p:nvCxnSpPr>
        <p:spPr>
          <a:xfrm flipV="1">
            <a:off x="2720293" y="5150405"/>
            <a:ext cx="311611" cy="31161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162541E5-B1CE-44CA-90C3-387C21A3F2D5}"/>
              </a:ext>
            </a:extLst>
          </p:cNvPr>
          <p:cNvCxnSpPr/>
          <p:nvPr/>
        </p:nvCxnSpPr>
        <p:spPr>
          <a:xfrm flipV="1">
            <a:off x="3031904" y="4819650"/>
            <a:ext cx="330755" cy="33075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orma libre: forma 16">
            <a:extLst>
              <a:ext uri="{FF2B5EF4-FFF2-40B4-BE49-F238E27FC236}">
                <a16:creationId xmlns:a16="http://schemas.microsoft.com/office/drawing/2014/main" id="{61D0A29E-3A8D-4822-9813-289F3DE41E86}"/>
              </a:ext>
            </a:extLst>
          </p:cNvPr>
          <p:cNvSpPr/>
          <p:nvPr/>
        </p:nvSpPr>
        <p:spPr>
          <a:xfrm>
            <a:off x="3985690" y="3447949"/>
            <a:ext cx="939897" cy="2273618"/>
          </a:xfrm>
          <a:custGeom>
            <a:avLst/>
            <a:gdLst>
              <a:gd name="connsiteX0" fmla="*/ 37670 w 939897"/>
              <a:gd name="connsiteY0" fmla="*/ 1940915 h 2273618"/>
              <a:gd name="connsiteX1" fmla="*/ 123014 w 939897"/>
              <a:gd name="connsiteY1" fmla="*/ 416915 h 2273618"/>
              <a:gd name="connsiteX2" fmla="*/ 622886 w 939897"/>
              <a:gd name="connsiteY2" fmla="*/ 63347 h 2273618"/>
              <a:gd name="connsiteX3" fmla="*/ 939878 w 939897"/>
              <a:gd name="connsiteY3" fmla="*/ 1477619 h 2273618"/>
              <a:gd name="connsiteX4" fmla="*/ 635078 w 939897"/>
              <a:gd name="connsiteY4" fmla="*/ 2245715 h 2273618"/>
              <a:gd name="connsiteX5" fmla="*/ 37670 w 939897"/>
              <a:gd name="connsiteY5" fmla="*/ 1940915 h 2273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39897" h="2273618">
                <a:moveTo>
                  <a:pt x="37670" y="1940915"/>
                </a:moveTo>
                <a:cubicBezTo>
                  <a:pt x="-47674" y="1636115"/>
                  <a:pt x="25478" y="729843"/>
                  <a:pt x="123014" y="416915"/>
                </a:cubicBezTo>
                <a:cubicBezTo>
                  <a:pt x="220550" y="103987"/>
                  <a:pt x="486742" y="-113437"/>
                  <a:pt x="622886" y="63347"/>
                </a:cubicBezTo>
                <a:cubicBezTo>
                  <a:pt x="759030" y="240131"/>
                  <a:pt x="937846" y="1113891"/>
                  <a:pt x="939878" y="1477619"/>
                </a:cubicBezTo>
                <a:cubicBezTo>
                  <a:pt x="941910" y="1841347"/>
                  <a:pt x="781382" y="2168499"/>
                  <a:pt x="635078" y="2245715"/>
                </a:cubicBezTo>
                <a:cubicBezTo>
                  <a:pt x="488774" y="2322931"/>
                  <a:pt x="123014" y="2245715"/>
                  <a:pt x="37670" y="1940915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lecha: a la derecha 18">
            <a:extLst>
              <a:ext uri="{FF2B5EF4-FFF2-40B4-BE49-F238E27FC236}">
                <a16:creationId xmlns:a16="http://schemas.microsoft.com/office/drawing/2014/main" id="{D63218B4-F8A1-4A97-96E1-422E23AC1052}"/>
              </a:ext>
            </a:extLst>
          </p:cNvPr>
          <p:cNvSpPr/>
          <p:nvPr/>
        </p:nvSpPr>
        <p:spPr>
          <a:xfrm rot="17512654">
            <a:off x="3937873" y="3607853"/>
            <a:ext cx="538480" cy="3194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orma libre: forma 19">
            <a:extLst>
              <a:ext uri="{FF2B5EF4-FFF2-40B4-BE49-F238E27FC236}">
                <a16:creationId xmlns:a16="http://schemas.microsoft.com/office/drawing/2014/main" id="{58A6A6EF-B8E6-497B-A2EE-EB0AF52EC8BE}"/>
              </a:ext>
            </a:extLst>
          </p:cNvPr>
          <p:cNvSpPr/>
          <p:nvPr/>
        </p:nvSpPr>
        <p:spPr>
          <a:xfrm>
            <a:off x="6337482" y="3530343"/>
            <a:ext cx="3367349" cy="2256318"/>
          </a:xfrm>
          <a:custGeom>
            <a:avLst/>
            <a:gdLst>
              <a:gd name="connsiteX0" fmla="*/ 148661 w 3421460"/>
              <a:gd name="connsiteY0" fmla="*/ 2163321 h 2256318"/>
              <a:gd name="connsiteX1" fmla="*/ 75509 w 3421460"/>
              <a:gd name="connsiteY1" fmla="*/ 1346457 h 2256318"/>
              <a:gd name="connsiteX2" fmla="*/ 904565 w 3421460"/>
              <a:gd name="connsiteY2" fmla="*/ 1090425 h 2256318"/>
              <a:gd name="connsiteX3" fmla="*/ 2294453 w 3421460"/>
              <a:gd name="connsiteY3" fmla="*/ 1090425 h 2256318"/>
              <a:gd name="connsiteX4" fmla="*/ 2538293 w 3421460"/>
              <a:gd name="connsiteY4" fmla="*/ 78489 h 2256318"/>
              <a:gd name="connsiteX5" fmla="*/ 3330773 w 3421460"/>
              <a:gd name="connsiteY5" fmla="*/ 273561 h 2256318"/>
              <a:gd name="connsiteX6" fmla="*/ 3147893 w 3421460"/>
              <a:gd name="connsiteY6" fmla="*/ 1907289 h 2256318"/>
              <a:gd name="connsiteX7" fmla="*/ 1050869 w 3421460"/>
              <a:gd name="connsiteY7" fmla="*/ 2212089 h 2256318"/>
              <a:gd name="connsiteX8" fmla="*/ 148661 w 3421460"/>
              <a:gd name="connsiteY8" fmla="*/ 2163321 h 22563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21460" h="2256318">
                <a:moveTo>
                  <a:pt x="148661" y="2163321"/>
                </a:moveTo>
                <a:cubicBezTo>
                  <a:pt x="-13899" y="2019049"/>
                  <a:pt x="-50475" y="1525273"/>
                  <a:pt x="75509" y="1346457"/>
                </a:cubicBezTo>
                <a:cubicBezTo>
                  <a:pt x="201493" y="1167641"/>
                  <a:pt x="534741" y="1133097"/>
                  <a:pt x="904565" y="1090425"/>
                </a:cubicBezTo>
                <a:cubicBezTo>
                  <a:pt x="1274389" y="1047753"/>
                  <a:pt x="2022165" y="1259081"/>
                  <a:pt x="2294453" y="1090425"/>
                </a:cubicBezTo>
                <a:cubicBezTo>
                  <a:pt x="2566741" y="921769"/>
                  <a:pt x="2365573" y="214633"/>
                  <a:pt x="2538293" y="78489"/>
                </a:cubicBezTo>
                <a:cubicBezTo>
                  <a:pt x="2711013" y="-57655"/>
                  <a:pt x="3229173" y="-31239"/>
                  <a:pt x="3330773" y="273561"/>
                </a:cubicBezTo>
                <a:cubicBezTo>
                  <a:pt x="3432373" y="578361"/>
                  <a:pt x="3527877" y="1584201"/>
                  <a:pt x="3147893" y="1907289"/>
                </a:cubicBezTo>
                <a:cubicBezTo>
                  <a:pt x="2767909" y="2230377"/>
                  <a:pt x="1544645" y="2173481"/>
                  <a:pt x="1050869" y="2212089"/>
                </a:cubicBezTo>
                <a:cubicBezTo>
                  <a:pt x="557093" y="2250697"/>
                  <a:pt x="311221" y="2307593"/>
                  <a:pt x="148661" y="2163321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lecha: a la derecha 23">
            <a:extLst>
              <a:ext uri="{FF2B5EF4-FFF2-40B4-BE49-F238E27FC236}">
                <a16:creationId xmlns:a16="http://schemas.microsoft.com/office/drawing/2014/main" id="{ED315444-7835-4E40-893B-314F6C71BF1C}"/>
              </a:ext>
            </a:extLst>
          </p:cNvPr>
          <p:cNvSpPr/>
          <p:nvPr/>
        </p:nvSpPr>
        <p:spPr>
          <a:xfrm rot="10800000">
            <a:off x="7863497" y="4500250"/>
            <a:ext cx="538480" cy="3194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orma libre: forma 24">
            <a:extLst>
              <a:ext uri="{FF2B5EF4-FFF2-40B4-BE49-F238E27FC236}">
                <a16:creationId xmlns:a16="http://schemas.microsoft.com/office/drawing/2014/main" id="{0AE1915E-099C-4556-B3F3-15AF235E9CE5}"/>
              </a:ext>
            </a:extLst>
          </p:cNvPr>
          <p:cNvSpPr/>
          <p:nvPr/>
        </p:nvSpPr>
        <p:spPr>
          <a:xfrm>
            <a:off x="9896037" y="3447949"/>
            <a:ext cx="826827" cy="2314977"/>
          </a:xfrm>
          <a:custGeom>
            <a:avLst/>
            <a:gdLst>
              <a:gd name="connsiteX0" fmla="*/ 37670 w 939897"/>
              <a:gd name="connsiteY0" fmla="*/ 1940915 h 2273618"/>
              <a:gd name="connsiteX1" fmla="*/ 123014 w 939897"/>
              <a:gd name="connsiteY1" fmla="*/ 416915 h 2273618"/>
              <a:gd name="connsiteX2" fmla="*/ 622886 w 939897"/>
              <a:gd name="connsiteY2" fmla="*/ 63347 h 2273618"/>
              <a:gd name="connsiteX3" fmla="*/ 939878 w 939897"/>
              <a:gd name="connsiteY3" fmla="*/ 1477619 h 2273618"/>
              <a:gd name="connsiteX4" fmla="*/ 635078 w 939897"/>
              <a:gd name="connsiteY4" fmla="*/ 2245715 h 2273618"/>
              <a:gd name="connsiteX5" fmla="*/ 37670 w 939897"/>
              <a:gd name="connsiteY5" fmla="*/ 1940915 h 2273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39897" h="2273618">
                <a:moveTo>
                  <a:pt x="37670" y="1940915"/>
                </a:moveTo>
                <a:cubicBezTo>
                  <a:pt x="-47674" y="1636115"/>
                  <a:pt x="25478" y="729843"/>
                  <a:pt x="123014" y="416915"/>
                </a:cubicBezTo>
                <a:cubicBezTo>
                  <a:pt x="220550" y="103987"/>
                  <a:pt x="486742" y="-113437"/>
                  <a:pt x="622886" y="63347"/>
                </a:cubicBezTo>
                <a:cubicBezTo>
                  <a:pt x="759030" y="240131"/>
                  <a:pt x="937846" y="1113891"/>
                  <a:pt x="939878" y="1477619"/>
                </a:cubicBezTo>
                <a:cubicBezTo>
                  <a:pt x="941910" y="1841347"/>
                  <a:pt x="781382" y="2168499"/>
                  <a:pt x="635078" y="2245715"/>
                </a:cubicBezTo>
                <a:cubicBezTo>
                  <a:pt x="488774" y="2322931"/>
                  <a:pt x="123014" y="2245715"/>
                  <a:pt x="37670" y="1940915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lecha: a la derecha 25">
            <a:extLst>
              <a:ext uri="{FF2B5EF4-FFF2-40B4-BE49-F238E27FC236}">
                <a16:creationId xmlns:a16="http://schemas.microsoft.com/office/drawing/2014/main" id="{A1395241-E86F-4C3F-B01D-26A9D46ED774}"/>
              </a:ext>
            </a:extLst>
          </p:cNvPr>
          <p:cNvSpPr/>
          <p:nvPr/>
        </p:nvSpPr>
        <p:spPr>
          <a:xfrm rot="17512654">
            <a:off x="9783501" y="3680002"/>
            <a:ext cx="538480" cy="3194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4346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7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10607848" cy="1621619"/>
          </a:xfrm>
        </p:spPr>
        <p:txBody>
          <a:bodyPr rtlCol="0"/>
          <a:lstStyle/>
          <a:p>
            <a:pPr rtl="0"/>
            <a:r>
              <a:rPr lang="en-GB" dirty="0"/>
              <a:t>DCM</a:t>
            </a:r>
            <a:endParaRPr lang="da-DK" dirty="0">
              <a:solidFill>
                <a:schemeClr val="accent4"/>
              </a:solidFill>
            </a:endParaRPr>
          </a:p>
        </p:txBody>
      </p:sp>
      <p:sp>
        <p:nvSpPr>
          <p:cNvPr id="14" name="Tekstfelt 3">
            <a:extLst>
              <a:ext uri="{FF2B5EF4-FFF2-40B4-BE49-F238E27FC236}">
                <a16:creationId xmlns:a16="http://schemas.microsoft.com/office/drawing/2014/main" id="{AEACCBB6-9EA5-43C2-B485-46229DDE0443}"/>
              </a:ext>
            </a:extLst>
          </p:cNvPr>
          <p:cNvSpPr txBox="1"/>
          <p:nvPr/>
        </p:nvSpPr>
        <p:spPr>
          <a:xfrm>
            <a:off x="739773" y="1585477"/>
            <a:ext cx="959047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s-ES" sz="1600" spc="300" dirty="0" err="1"/>
              <a:t>MOSFETs</a:t>
            </a:r>
            <a:r>
              <a:rPr lang="es-ES" sz="1600" spc="300" dirty="0"/>
              <a:t> do </a:t>
            </a:r>
            <a:r>
              <a:rPr lang="es-ES" sz="1600" spc="300" dirty="0" err="1"/>
              <a:t>not</a:t>
            </a:r>
            <a:r>
              <a:rPr lang="es-ES" sz="1600" spc="300" dirty="0"/>
              <a:t> </a:t>
            </a:r>
            <a:r>
              <a:rPr lang="es-ES" sz="1600" spc="300" dirty="0" err="1"/>
              <a:t>prevent</a:t>
            </a:r>
            <a:r>
              <a:rPr lang="es-ES" sz="1600" spc="300" dirty="0"/>
              <a:t> reverse </a:t>
            </a:r>
            <a:r>
              <a:rPr lang="es-ES" sz="1600" spc="300" dirty="0" err="1"/>
              <a:t>current</a:t>
            </a:r>
            <a:r>
              <a:rPr lang="es-ES" sz="1600" spc="300" dirty="0"/>
              <a:t> </a:t>
            </a:r>
            <a:r>
              <a:rPr lang="es-ES" sz="1600" spc="300" dirty="0" err="1"/>
              <a:t>like</a:t>
            </a:r>
            <a:r>
              <a:rPr lang="es-ES" sz="1600" spc="300" dirty="0"/>
              <a:t> a </a:t>
            </a:r>
            <a:r>
              <a:rPr lang="es-ES" sz="1600" spc="300" dirty="0" err="1"/>
              <a:t>diode</a:t>
            </a:r>
            <a:r>
              <a:rPr lang="es-ES" sz="1600" spc="300" dirty="0"/>
              <a:t> </a:t>
            </a:r>
            <a:r>
              <a:rPr lang="es-ES" sz="1600" spc="300" dirty="0" err="1"/>
              <a:t>would</a:t>
            </a:r>
            <a:r>
              <a:rPr lang="es-ES" sz="1600" spc="300" dirty="0"/>
              <a:t>.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s-ES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s-ES" sz="1600" spc="300" dirty="0"/>
              <a:t>DCM </a:t>
            </a:r>
            <a:r>
              <a:rPr lang="es-ES" sz="1600" spc="300" dirty="0" err="1"/>
              <a:t>mode</a:t>
            </a:r>
            <a:r>
              <a:rPr lang="es-ES" sz="1600" spc="300" dirty="0"/>
              <a:t> </a:t>
            </a:r>
            <a:r>
              <a:rPr lang="es-ES" sz="1600" spc="300" dirty="0" err="1"/>
              <a:t>is</a:t>
            </a:r>
            <a:r>
              <a:rPr lang="es-ES" sz="1600" spc="300" dirty="0"/>
              <a:t> </a:t>
            </a:r>
            <a:r>
              <a:rPr lang="es-ES" sz="1600" spc="300" dirty="0" err="1"/>
              <a:t>never</a:t>
            </a:r>
            <a:r>
              <a:rPr lang="es-ES" sz="1600" spc="300" dirty="0"/>
              <a:t> </a:t>
            </a:r>
            <a:r>
              <a:rPr lang="es-ES" sz="1600" spc="300" dirty="0" err="1"/>
              <a:t>reached</a:t>
            </a:r>
            <a:r>
              <a:rPr lang="es-ES" sz="1600" spc="300" dirty="0"/>
              <a:t> </a:t>
            </a:r>
            <a:r>
              <a:rPr lang="es-ES" sz="1600" spc="300" dirty="0" err="1"/>
              <a:t>when</a:t>
            </a:r>
            <a:r>
              <a:rPr lang="es-ES" sz="1600" spc="300" dirty="0"/>
              <a:t> </a:t>
            </a:r>
            <a:r>
              <a:rPr lang="es-ES" sz="1600" spc="300" dirty="0" err="1"/>
              <a:t>working</a:t>
            </a:r>
            <a:r>
              <a:rPr lang="es-ES" sz="1600" spc="300" dirty="0"/>
              <a:t> </a:t>
            </a:r>
            <a:r>
              <a:rPr lang="es-ES" sz="1600" spc="300" dirty="0" err="1"/>
              <a:t>with</a:t>
            </a:r>
            <a:r>
              <a:rPr lang="es-ES" sz="1600" spc="300" dirty="0"/>
              <a:t> </a:t>
            </a:r>
            <a:r>
              <a:rPr lang="es-ES" sz="1600" spc="300" dirty="0" err="1"/>
              <a:t>the</a:t>
            </a:r>
            <a:r>
              <a:rPr lang="es-ES" sz="1600" spc="300" dirty="0"/>
              <a:t> 4 </a:t>
            </a:r>
            <a:r>
              <a:rPr lang="es-ES" sz="1600" spc="300" dirty="0" err="1"/>
              <a:t>transistors</a:t>
            </a:r>
            <a:r>
              <a:rPr lang="es-ES" sz="1600" spc="300" dirty="0"/>
              <a:t>.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s-ES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s-ES" sz="1600" spc="300" dirty="0" err="1"/>
              <a:t>Instead</a:t>
            </a:r>
            <a:r>
              <a:rPr lang="es-ES" sz="1600" spc="300" dirty="0"/>
              <a:t> </a:t>
            </a:r>
            <a:r>
              <a:rPr lang="es-ES" sz="1600" spc="300" dirty="0" err="1"/>
              <a:t>current</a:t>
            </a:r>
            <a:r>
              <a:rPr lang="es-ES" sz="1600" spc="300" dirty="0"/>
              <a:t> </a:t>
            </a:r>
            <a:r>
              <a:rPr lang="es-ES" sz="1600" spc="300" dirty="0" err="1"/>
              <a:t>would</a:t>
            </a:r>
            <a:r>
              <a:rPr lang="es-ES" sz="1600" spc="300" dirty="0"/>
              <a:t> be </a:t>
            </a:r>
            <a:r>
              <a:rPr lang="es-ES" sz="1600" spc="300" dirty="0" err="1"/>
              <a:t>negative</a:t>
            </a:r>
            <a:r>
              <a:rPr lang="es-ES" sz="1600" spc="300" dirty="0"/>
              <a:t> </a:t>
            </a:r>
            <a:r>
              <a:rPr lang="es-ES" sz="1600" spc="300" dirty="0" err="1"/>
              <a:t>through</a:t>
            </a:r>
            <a:r>
              <a:rPr lang="es-ES" sz="1600" spc="300" dirty="0"/>
              <a:t> </a:t>
            </a:r>
            <a:r>
              <a:rPr lang="es-ES" sz="1600" spc="300" dirty="0" err="1"/>
              <a:t>the</a:t>
            </a:r>
            <a:r>
              <a:rPr lang="es-ES" sz="1600" spc="300" dirty="0"/>
              <a:t> </a:t>
            </a:r>
            <a:r>
              <a:rPr lang="es-ES" sz="1600" spc="300" dirty="0" err="1"/>
              <a:t>couil</a:t>
            </a:r>
            <a:r>
              <a:rPr lang="es-ES" sz="1600" spc="300" dirty="0"/>
              <a:t>.</a:t>
            </a:r>
            <a:endParaRPr lang="en-GB" sz="1600" spc="300"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CBDEB2FC-6F2B-4183-918A-27CB8E4F43B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02" t="10028" r="7655" b="11616"/>
          <a:stretch/>
        </p:blipFill>
        <p:spPr>
          <a:xfrm>
            <a:off x="911819" y="3429000"/>
            <a:ext cx="2296201" cy="178606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kstfelt 3">
                <a:extLst>
                  <a:ext uri="{FF2B5EF4-FFF2-40B4-BE49-F238E27FC236}">
                    <a16:creationId xmlns:a16="http://schemas.microsoft.com/office/drawing/2014/main" id="{835FD4CE-FE4E-45D1-B464-95D392C6CE82}"/>
                  </a:ext>
                </a:extLst>
              </p:cNvPr>
              <p:cNvSpPr txBox="1"/>
              <p:nvPr/>
            </p:nvSpPr>
            <p:spPr>
              <a:xfrm>
                <a:off x="454072" y="3429000"/>
                <a:ext cx="61979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es-ES" sz="1600" spc="300" dirty="0"/>
              </a:p>
            </p:txBody>
          </p:sp>
        </mc:Choice>
        <mc:Fallback xmlns="">
          <p:sp>
            <p:nvSpPr>
              <p:cNvPr id="11" name="Tekstfelt 3">
                <a:extLst>
                  <a:ext uri="{FF2B5EF4-FFF2-40B4-BE49-F238E27FC236}">
                    <a16:creationId xmlns:a16="http://schemas.microsoft.com/office/drawing/2014/main" id="{835FD4CE-FE4E-45D1-B464-95D392C6CE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72" y="3429000"/>
                <a:ext cx="619791" cy="3385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kstfelt 3">
                <a:extLst>
                  <a:ext uri="{FF2B5EF4-FFF2-40B4-BE49-F238E27FC236}">
                    <a16:creationId xmlns:a16="http://schemas.microsoft.com/office/drawing/2014/main" id="{FDCB1C48-FA56-4228-A956-2F4B92BA5EC6}"/>
                  </a:ext>
                </a:extLst>
              </p:cNvPr>
              <p:cNvSpPr txBox="1"/>
              <p:nvPr/>
            </p:nvSpPr>
            <p:spPr>
              <a:xfrm>
                <a:off x="2580858" y="5215062"/>
                <a:ext cx="61979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600" b="0" i="1" spc="300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s-ES" sz="1600" spc="300" dirty="0"/>
              </a:p>
            </p:txBody>
          </p:sp>
        </mc:Choice>
        <mc:Fallback xmlns="">
          <p:sp>
            <p:nvSpPr>
              <p:cNvPr id="12" name="Tekstfelt 3">
                <a:extLst>
                  <a:ext uri="{FF2B5EF4-FFF2-40B4-BE49-F238E27FC236}">
                    <a16:creationId xmlns:a16="http://schemas.microsoft.com/office/drawing/2014/main" id="{FDCB1C48-FA56-4228-A956-2F4B92BA5E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0858" y="5215062"/>
                <a:ext cx="619791" cy="338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9F1781EB-EA23-4ADA-9327-43C2D585FBDB}"/>
              </a:ext>
            </a:extLst>
          </p:cNvPr>
          <p:cNvCxnSpPr>
            <a:cxnSpLocks/>
          </p:cNvCxnSpPr>
          <p:nvPr/>
        </p:nvCxnSpPr>
        <p:spPr>
          <a:xfrm flipV="1">
            <a:off x="1335786" y="4613957"/>
            <a:ext cx="536448" cy="536448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217114C7-D5A4-46C2-98BE-5D5282B468AB}"/>
              </a:ext>
            </a:extLst>
          </p:cNvPr>
          <p:cNvCxnSpPr/>
          <p:nvPr/>
        </p:nvCxnSpPr>
        <p:spPr>
          <a:xfrm>
            <a:off x="1872234" y="4613957"/>
            <a:ext cx="536448" cy="53644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3F55457C-1399-4D52-9378-341E581CAA5C}"/>
              </a:ext>
            </a:extLst>
          </p:cNvPr>
          <p:cNvCxnSpPr>
            <a:cxnSpLocks/>
          </p:cNvCxnSpPr>
          <p:nvPr/>
        </p:nvCxnSpPr>
        <p:spPr>
          <a:xfrm>
            <a:off x="2408682" y="5150405"/>
            <a:ext cx="311611" cy="31161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B3737403-88A7-4621-9B73-B880A2F76054}"/>
              </a:ext>
            </a:extLst>
          </p:cNvPr>
          <p:cNvCxnSpPr/>
          <p:nvPr/>
        </p:nvCxnSpPr>
        <p:spPr>
          <a:xfrm flipH="1">
            <a:off x="1024175" y="5150405"/>
            <a:ext cx="311611" cy="31161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ector recto 36">
            <a:extLst>
              <a:ext uri="{FF2B5EF4-FFF2-40B4-BE49-F238E27FC236}">
                <a16:creationId xmlns:a16="http://schemas.microsoft.com/office/drawing/2014/main" id="{9B71C7E0-7A9C-4091-B923-2C20BB9D0E75}"/>
              </a:ext>
            </a:extLst>
          </p:cNvPr>
          <p:cNvCxnSpPr/>
          <p:nvPr/>
        </p:nvCxnSpPr>
        <p:spPr>
          <a:xfrm flipV="1">
            <a:off x="2720293" y="5150405"/>
            <a:ext cx="311611" cy="31161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ector recto 38">
            <a:extLst>
              <a:ext uri="{FF2B5EF4-FFF2-40B4-BE49-F238E27FC236}">
                <a16:creationId xmlns:a16="http://schemas.microsoft.com/office/drawing/2014/main" id="{68DE1220-4DFF-4A31-9C9D-E312828CCA1E}"/>
              </a:ext>
            </a:extLst>
          </p:cNvPr>
          <p:cNvCxnSpPr/>
          <p:nvPr/>
        </p:nvCxnSpPr>
        <p:spPr>
          <a:xfrm flipV="1">
            <a:off x="3031904" y="4819650"/>
            <a:ext cx="330755" cy="33075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Imagen 39" descr="Imagen que contiene texto&#10;&#10;Descripción generada automáticamente">
            <a:extLst>
              <a:ext uri="{FF2B5EF4-FFF2-40B4-BE49-F238E27FC236}">
                <a16:creationId xmlns:a16="http://schemas.microsoft.com/office/drawing/2014/main" id="{B5278B7E-16D3-4D0E-A6ED-6B4B864BB11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2370" y="3207097"/>
            <a:ext cx="7867518" cy="2672842"/>
          </a:xfrm>
          <a:prstGeom prst="rect">
            <a:avLst/>
          </a:prstGeom>
        </p:spPr>
      </p:pic>
      <p:sp>
        <p:nvSpPr>
          <p:cNvPr id="41" name="Forma libre: forma 40">
            <a:extLst>
              <a:ext uri="{FF2B5EF4-FFF2-40B4-BE49-F238E27FC236}">
                <a16:creationId xmlns:a16="http://schemas.microsoft.com/office/drawing/2014/main" id="{D4EF48E4-198D-439F-ABA4-2496280E4537}"/>
              </a:ext>
            </a:extLst>
          </p:cNvPr>
          <p:cNvSpPr/>
          <p:nvPr/>
        </p:nvSpPr>
        <p:spPr>
          <a:xfrm>
            <a:off x="4357230" y="3475284"/>
            <a:ext cx="5338971" cy="2277345"/>
          </a:xfrm>
          <a:custGeom>
            <a:avLst/>
            <a:gdLst>
              <a:gd name="connsiteX0" fmla="*/ 300114 w 5338971"/>
              <a:gd name="connsiteY0" fmla="*/ 156591 h 2277345"/>
              <a:gd name="connsiteX1" fmla="*/ 1427874 w 5338971"/>
              <a:gd name="connsiteY1" fmla="*/ 101727 h 2277345"/>
              <a:gd name="connsiteX2" fmla="*/ 1647330 w 5338971"/>
              <a:gd name="connsiteY2" fmla="*/ 863727 h 2277345"/>
              <a:gd name="connsiteX3" fmla="*/ 1909458 w 5338971"/>
              <a:gd name="connsiteY3" fmla="*/ 1192911 h 2277345"/>
              <a:gd name="connsiteX4" fmla="*/ 3726066 w 5338971"/>
              <a:gd name="connsiteY4" fmla="*/ 1217295 h 2277345"/>
              <a:gd name="connsiteX5" fmla="*/ 4274706 w 5338971"/>
              <a:gd name="connsiteY5" fmla="*/ 1040511 h 2277345"/>
              <a:gd name="connsiteX6" fmla="*/ 4366146 w 5338971"/>
              <a:gd name="connsiteY6" fmla="*/ 394335 h 2277345"/>
              <a:gd name="connsiteX7" fmla="*/ 4829442 w 5338971"/>
              <a:gd name="connsiteY7" fmla="*/ 34671 h 2277345"/>
              <a:gd name="connsiteX8" fmla="*/ 5243970 w 5338971"/>
              <a:gd name="connsiteY8" fmla="*/ 552831 h 2277345"/>
              <a:gd name="connsiteX9" fmla="*/ 5262258 w 5338971"/>
              <a:gd name="connsiteY9" fmla="*/ 1967103 h 2277345"/>
              <a:gd name="connsiteX10" fmla="*/ 4378338 w 5338971"/>
              <a:gd name="connsiteY10" fmla="*/ 2247519 h 2277345"/>
              <a:gd name="connsiteX11" fmla="*/ 891426 w 5338971"/>
              <a:gd name="connsiteY11" fmla="*/ 2180463 h 2277345"/>
              <a:gd name="connsiteX12" fmla="*/ 31890 w 5338971"/>
              <a:gd name="connsiteY12" fmla="*/ 1461135 h 2277345"/>
              <a:gd name="connsiteX13" fmla="*/ 300114 w 5338971"/>
              <a:gd name="connsiteY13" fmla="*/ 156591 h 2277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338971" h="2277345">
                <a:moveTo>
                  <a:pt x="300114" y="156591"/>
                </a:moveTo>
                <a:cubicBezTo>
                  <a:pt x="532778" y="-69977"/>
                  <a:pt x="1203338" y="-16129"/>
                  <a:pt x="1427874" y="101727"/>
                </a:cubicBezTo>
                <a:cubicBezTo>
                  <a:pt x="1652410" y="219583"/>
                  <a:pt x="1567066" y="681863"/>
                  <a:pt x="1647330" y="863727"/>
                </a:cubicBezTo>
                <a:cubicBezTo>
                  <a:pt x="1727594" y="1045591"/>
                  <a:pt x="1563002" y="1133983"/>
                  <a:pt x="1909458" y="1192911"/>
                </a:cubicBezTo>
                <a:cubicBezTo>
                  <a:pt x="2255914" y="1251839"/>
                  <a:pt x="3331858" y="1242695"/>
                  <a:pt x="3726066" y="1217295"/>
                </a:cubicBezTo>
                <a:cubicBezTo>
                  <a:pt x="4120274" y="1191895"/>
                  <a:pt x="4168026" y="1177671"/>
                  <a:pt x="4274706" y="1040511"/>
                </a:cubicBezTo>
                <a:cubicBezTo>
                  <a:pt x="4381386" y="903351"/>
                  <a:pt x="4273690" y="561975"/>
                  <a:pt x="4366146" y="394335"/>
                </a:cubicBezTo>
                <a:cubicBezTo>
                  <a:pt x="4458602" y="226695"/>
                  <a:pt x="4683138" y="8255"/>
                  <a:pt x="4829442" y="34671"/>
                </a:cubicBezTo>
                <a:cubicBezTo>
                  <a:pt x="4975746" y="61087"/>
                  <a:pt x="5171834" y="230759"/>
                  <a:pt x="5243970" y="552831"/>
                </a:cubicBezTo>
                <a:cubicBezTo>
                  <a:pt x="5316106" y="874903"/>
                  <a:pt x="5406530" y="1684655"/>
                  <a:pt x="5262258" y="1967103"/>
                </a:cubicBezTo>
                <a:cubicBezTo>
                  <a:pt x="5117986" y="2249551"/>
                  <a:pt x="5106810" y="2211959"/>
                  <a:pt x="4378338" y="2247519"/>
                </a:cubicBezTo>
                <a:cubicBezTo>
                  <a:pt x="3649866" y="2283079"/>
                  <a:pt x="1615834" y="2311527"/>
                  <a:pt x="891426" y="2180463"/>
                </a:cubicBezTo>
                <a:cubicBezTo>
                  <a:pt x="167018" y="2049399"/>
                  <a:pt x="128410" y="1798447"/>
                  <a:pt x="31890" y="1461135"/>
                </a:cubicBezTo>
                <a:cubicBezTo>
                  <a:pt x="-64630" y="1123823"/>
                  <a:pt x="67450" y="383159"/>
                  <a:pt x="300114" y="156591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lecha: a la derecha 41">
            <a:extLst>
              <a:ext uri="{FF2B5EF4-FFF2-40B4-BE49-F238E27FC236}">
                <a16:creationId xmlns:a16="http://schemas.microsoft.com/office/drawing/2014/main" id="{D4BB6A5D-066B-4A19-A6DB-2416AAB1F309}"/>
              </a:ext>
            </a:extLst>
          </p:cNvPr>
          <p:cNvSpPr/>
          <p:nvPr/>
        </p:nvSpPr>
        <p:spPr>
          <a:xfrm rot="15248476">
            <a:off x="5744089" y="4162331"/>
            <a:ext cx="538480" cy="3194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Flecha: a la derecha 42">
            <a:extLst>
              <a:ext uri="{FF2B5EF4-FFF2-40B4-BE49-F238E27FC236}">
                <a16:creationId xmlns:a16="http://schemas.microsoft.com/office/drawing/2014/main" id="{440D6867-7896-46D0-BA81-63650113038D}"/>
              </a:ext>
            </a:extLst>
          </p:cNvPr>
          <p:cNvSpPr/>
          <p:nvPr/>
        </p:nvSpPr>
        <p:spPr>
          <a:xfrm rot="15609130">
            <a:off x="9333276" y="3975420"/>
            <a:ext cx="538480" cy="3194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Forma libre: forma 43">
            <a:extLst>
              <a:ext uri="{FF2B5EF4-FFF2-40B4-BE49-F238E27FC236}">
                <a16:creationId xmlns:a16="http://schemas.microsoft.com/office/drawing/2014/main" id="{8B854EF5-5CFE-4D36-9FE5-2A4F374DEE56}"/>
              </a:ext>
            </a:extLst>
          </p:cNvPr>
          <p:cNvSpPr/>
          <p:nvPr/>
        </p:nvSpPr>
        <p:spPr>
          <a:xfrm>
            <a:off x="9896037" y="3447949"/>
            <a:ext cx="826827" cy="2314977"/>
          </a:xfrm>
          <a:custGeom>
            <a:avLst/>
            <a:gdLst>
              <a:gd name="connsiteX0" fmla="*/ 37670 w 939897"/>
              <a:gd name="connsiteY0" fmla="*/ 1940915 h 2273618"/>
              <a:gd name="connsiteX1" fmla="*/ 123014 w 939897"/>
              <a:gd name="connsiteY1" fmla="*/ 416915 h 2273618"/>
              <a:gd name="connsiteX2" fmla="*/ 622886 w 939897"/>
              <a:gd name="connsiteY2" fmla="*/ 63347 h 2273618"/>
              <a:gd name="connsiteX3" fmla="*/ 939878 w 939897"/>
              <a:gd name="connsiteY3" fmla="*/ 1477619 h 2273618"/>
              <a:gd name="connsiteX4" fmla="*/ 635078 w 939897"/>
              <a:gd name="connsiteY4" fmla="*/ 2245715 h 2273618"/>
              <a:gd name="connsiteX5" fmla="*/ 37670 w 939897"/>
              <a:gd name="connsiteY5" fmla="*/ 1940915 h 2273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39897" h="2273618">
                <a:moveTo>
                  <a:pt x="37670" y="1940915"/>
                </a:moveTo>
                <a:cubicBezTo>
                  <a:pt x="-47674" y="1636115"/>
                  <a:pt x="25478" y="729843"/>
                  <a:pt x="123014" y="416915"/>
                </a:cubicBezTo>
                <a:cubicBezTo>
                  <a:pt x="220550" y="103987"/>
                  <a:pt x="486742" y="-113437"/>
                  <a:pt x="622886" y="63347"/>
                </a:cubicBezTo>
                <a:cubicBezTo>
                  <a:pt x="759030" y="240131"/>
                  <a:pt x="937846" y="1113891"/>
                  <a:pt x="939878" y="1477619"/>
                </a:cubicBezTo>
                <a:cubicBezTo>
                  <a:pt x="941910" y="1841347"/>
                  <a:pt x="781382" y="2168499"/>
                  <a:pt x="635078" y="2245715"/>
                </a:cubicBezTo>
                <a:cubicBezTo>
                  <a:pt x="488774" y="2322931"/>
                  <a:pt x="123014" y="2245715"/>
                  <a:pt x="37670" y="1940915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lecha: a la derecha 44">
            <a:extLst>
              <a:ext uri="{FF2B5EF4-FFF2-40B4-BE49-F238E27FC236}">
                <a16:creationId xmlns:a16="http://schemas.microsoft.com/office/drawing/2014/main" id="{EED9476F-D50A-4CBA-848C-F301DCE8533F}"/>
              </a:ext>
            </a:extLst>
          </p:cNvPr>
          <p:cNvSpPr/>
          <p:nvPr/>
        </p:nvSpPr>
        <p:spPr>
          <a:xfrm rot="17512654">
            <a:off x="9783501" y="3680002"/>
            <a:ext cx="538480" cy="3194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01841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8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10607848" cy="1621619"/>
          </a:xfrm>
        </p:spPr>
        <p:txBody>
          <a:bodyPr rtlCol="0"/>
          <a:lstStyle/>
          <a:p>
            <a:pPr rtl="0"/>
            <a:r>
              <a:rPr lang="en-GB" dirty="0"/>
              <a:t>DCM</a:t>
            </a:r>
            <a:endParaRPr lang="da-DK" dirty="0">
              <a:solidFill>
                <a:schemeClr val="accent4"/>
              </a:solidFill>
            </a:endParaRPr>
          </a:p>
        </p:txBody>
      </p:sp>
      <p:pic>
        <p:nvPicPr>
          <p:cNvPr id="6" name="Imagen 5" descr="Imagen que contiene texto&#10;&#10;Descripción generada automáticamente">
            <a:extLst>
              <a:ext uri="{FF2B5EF4-FFF2-40B4-BE49-F238E27FC236}">
                <a16:creationId xmlns:a16="http://schemas.microsoft.com/office/drawing/2014/main" id="{83B66EC3-3EE7-48D2-804B-22ADBC9AE2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1298" y="2248931"/>
            <a:ext cx="5867587" cy="3487684"/>
          </a:xfrm>
          <a:prstGeom prst="rect">
            <a:avLst/>
          </a:prstGeom>
        </p:spPr>
      </p:pic>
      <p:pic>
        <p:nvPicPr>
          <p:cNvPr id="9" name="Imagen 8" descr="Imagen que contiene texto&#10;&#10;Descripción generada automáticamente">
            <a:extLst>
              <a:ext uri="{FF2B5EF4-FFF2-40B4-BE49-F238E27FC236}">
                <a16:creationId xmlns:a16="http://schemas.microsoft.com/office/drawing/2014/main" id="{6EA5D7DC-D42F-470F-A27C-68769B7B97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09" y="2248932"/>
            <a:ext cx="5867587" cy="3487684"/>
          </a:xfrm>
          <a:prstGeom prst="rect">
            <a:avLst/>
          </a:prstGeom>
        </p:spPr>
      </p:pic>
      <p:sp>
        <p:nvSpPr>
          <p:cNvPr id="7" name="Tekstfelt 3">
            <a:extLst>
              <a:ext uri="{FF2B5EF4-FFF2-40B4-BE49-F238E27FC236}">
                <a16:creationId xmlns:a16="http://schemas.microsoft.com/office/drawing/2014/main" id="{D9EEE553-05E1-4316-8705-664A338E44BA}"/>
              </a:ext>
            </a:extLst>
          </p:cNvPr>
          <p:cNvSpPr txBox="1"/>
          <p:nvPr/>
        </p:nvSpPr>
        <p:spPr>
          <a:xfrm>
            <a:off x="442709" y="1623763"/>
            <a:ext cx="81185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 rtl="0">
              <a:buFont typeface="Wingdings" panose="05000000000000000000" pitchFamily="2" charset="2"/>
              <a:buChar char="Ø"/>
            </a:pPr>
            <a:r>
              <a:rPr lang="en-GB" sz="1600" spc="300" dirty="0"/>
              <a:t>DCM mode depends on output voltage and power generated.</a:t>
            </a:r>
          </a:p>
        </p:txBody>
      </p:sp>
    </p:spTree>
    <p:extLst>
      <p:ext uri="{BB962C8B-B14F-4D97-AF65-F5344CB8AC3E}">
        <p14:creationId xmlns:p14="http://schemas.microsoft.com/office/powerpoint/2010/main" val="35530660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Imagen 79" descr="Imagen que contiene captura de pantalla&#10;&#10;Descripción generada automáticamente">
            <a:extLst>
              <a:ext uri="{FF2B5EF4-FFF2-40B4-BE49-F238E27FC236}">
                <a16:creationId xmlns:a16="http://schemas.microsoft.com/office/drawing/2014/main" id="{A614BAFA-D092-4BCB-8B59-4A1AAD702C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160" y="3994348"/>
            <a:ext cx="7622536" cy="2253488"/>
          </a:xfrm>
          <a:prstGeom prst="rect">
            <a:avLst/>
          </a:prstGeom>
        </p:spPr>
      </p:pic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9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10607848" cy="1621619"/>
          </a:xfrm>
        </p:spPr>
        <p:txBody>
          <a:bodyPr rtlCol="0"/>
          <a:lstStyle/>
          <a:p>
            <a:pPr rtl="0"/>
            <a:r>
              <a:rPr lang="en-GB" dirty="0"/>
              <a:t>Limiting resistance</a:t>
            </a:r>
            <a:endParaRPr lang="da-DK" dirty="0">
              <a:solidFill>
                <a:schemeClr val="accent4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kstfelt 3">
                <a:extLst>
                  <a:ext uri="{FF2B5EF4-FFF2-40B4-BE49-F238E27FC236}">
                    <a16:creationId xmlns:a16="http://schemas.microsoft.com/office/drawing/2014/main" id="{AEACCBB6-9EA5-43C2-B485-46229DDE0443}"/>
                  </a:ext>
                </a:extLst>
              </p:cNvPr>
              <p:cNvSpPr txBox="1"/>
              <p:nvPr/>
            </p:nvSpPr>
            <p:spPr>
              <a:xfrm>
                <a:off x="7697495" y="1816445"/>
                <a:ext cx="4106573" cy="38054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GB" sz="1600" spc="300" dirty="0"/>
                  <a:t>Higher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600" i="1" spc="30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i="1" spc="30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s-ES" sz="1600" i="1" spc="300">
                            <a:latin typeface="Cambria Math" panose="02040503050406030204" pitchFamily="18" charset="0"/>
                          </a:rPr>
                          <m:t>𝑙𝑖𝑚𝑖𝑡𝑖𝑛𝑔</m:t>
                        </m:r>
                      </m:sub>
                    </m:sSub>
                    <m:r>
                      <a:rPr lang="es-ES" sz="1600" b="0" i="0" spc="300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en-GB" sz="1600" spc="300" dirty="0"/>
              </a:p>
              <a:p>
                <a:r>
                  <a:rPr lang="en-GB" sz="1600" spc="300" dirty="0"/>
                  <a:t>	- lower instant current.</a:t>
                </a:r>
              </a:p>
              <a:p>
                <a:r>
                  <a:rPr lang="en-GB" sz="1600" spc="300" dirty="0"/>
                  <a:t>	- longer turn-on time. </a:t>
                </a:r>
              </a:p>
              <a:p>
                <a:endParaRPr lang="en-GB" sz="1600" spc="300" dirty="0"/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GB" sz="1600" spc="300" dirty="0"/>
                  <a:t>Turn-on time calculated to be 0.1% of cycle.</a:t>
                </a: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endParaRPr lang="en-GB" sz="1600" spc="300" dirty="0"/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GB" sz="1600" spc="300" dirty="0"/>
                  <a:t>Possible to have different turn-on, turn-off times.</a:t>
                </a: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endParaRPr lang="en-GB" sz="1600" spc="3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pc="3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s-ES" b="0" i="1" spc="3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r>
                        <a:rPr lang="es-ES" b="0" i="1" spc="3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=1 − </m:t>
                      </m:r>
                      <m:sSup>
                        <m:sSupPr>
                          <m:ctrlPr>
                            <a:rPr lang="en-GB" i="1" spc="30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b="0" i="1" spc="300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f>
                            <m:fPr>
                              <m:ctrlPr>
                                <a:rPr lang="en-GB" i="1" spc="30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s-ES" b="0" i="1" spc="30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s-ES" b="0" i="1" spc="30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num>
                            <m:den>
                              <m:r>
                                <a:rPr lang="es-ES" b="0" i="1" spc="300" smtClean="0">
                                  <a:latin typeface="Cambria Math" panose="02040503050406030204" pitchFamily="18" charset="0"/>
                                </a:rPr>
                                <m:t>𝑅𝐶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GB" spc="300" dirty="0"/>
              </a:p>
              <a:p>
                <a:endParaRPr lang="en-GB" spc="3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pc="3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s-ES" b="0" i="1" spc="3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r>
                        <a:rPr lang="en-GB" i="1" spc="3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 spc="3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pc="3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s-ES" b="0" i="1" spc="3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𝐺𝑆</m:t>
                          </m:r>
                        </m:sub>
                      </m:sSub>
                      <m:r>
                        <a:rPr lang="es-ES" b="0" i="1" spc="3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−</m:t>
                      </m:r>
                      <m:sSub>
                        <m:sSubPr>
                          <m:ctrlPr>
                            <a:rPr lang="en-GB" i="1" spc="3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 spc="3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s-ES" b="0" i="1" spc="3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𝑇h𝑟𝑒𝑠h</m:t>
                          </m:r>
                        </m:sub>
                      </m:sSub>
                    </m:oMath>
                  </m:oMathPara>
                </a14:m>
                <a:endParaRPr lang="en-GB" spc="300" dirty="0"/>
              </a:p>
              <a:p>
                <a:endParaRPr lang="en-GB" spc="300" dirty="0"/>
              </a:p>
            </p:txBody>
          </p:sp>
        </mc:Choice>
        <mc:Fallback xmlns="">
          <p:sp>
            <p:nvSpPr>
              <p:cNvPr id="14" name="Tekstfelt 3">
                <a:extLst>
                  <a:ext uri="{FF2B5EF4-FFF2-40B4-BE49-F238E27FC236}">
                    <a16:creationId xmlns:a16="http://schemas.microsoft.com/office/drawing/2014/main" id="{AEACCBB6-9EA5-43C2-B485-46229DDE04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7495" y="1816445"/>
                <a:ext cx="4106573" cy="3805465"/>
              </a:xfrm>
              <a:prstGeom prst="rect">
                <a:avLst/>
              </a:prstGeom>
              <a:blipFill>
                <a:blip r:embed="rId4"/>
                <a:stretch>
                  <a:fillRect l="-594" t="-4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3" name="Grupo 82">
            <a:extLst>
              <a:ext uri="{FF2B5EF4-FFF2-40B4-BE49-F238E27FC236}">
                <a16:creationId xmlns:a16="http://schemas.microsoft.com/office/drawing/2014/main" id="{1191AA17-F1FC-4A31-ADFB-F94B2FC74A51}"/>
              </a:ext>
            </a:extLst>
          </p:cNvPr>
          <p:cNvGrpSpPr/>
          <p:nvPr/>
        </p:nvGrpSpPr>
        <p:grpSpPr>
          <a:xfrm>
            <a:off x="500033" y="1828109"/>
            <a:ext cx="5907406" cy="1510002"/>
            <a:chOff x="500033" y="2167930"/>
            <a:chExt cx="5907406" cy="1510002"/>
          </a:xfrm>
        </p:grpSpPr>
        <p:sp>
          <p:nvSpPr>
            <p:cNvPr id="4" name="Rectángulo 3">
              <a:extLst>
                <a:ext uri="{FF2B5EF4-FFF2-40B4-BE49-F238E27FC236}">
                  <a16:creationId xmlns:a16="http://schemas.microsoft.com/office/drawing/2014/main" id="{316C2590-58AB-41E6-83E3-73349A927A72}"/>
                </a:ext>
              </a:extLst>
            </p:cNvPr>
            <p:cNvSpPr/>
            <p:nvPr/>
          </p:nvSpPr>
          <p:spPr>
            <a:xfrm>
              <a:off x="1706041" y="2354493"/>
              <a:ext cx="914400" cy="1323439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ángulo 4">
              <a:extLst>
                <a:ext uri="{FF2B5EF4-FFF2-40B4-BE49-F238E27FC236}">
                  <a16:creationId xmlns:a16="http://schemas.microsoft.com/office/drawing/2014/main" id="{1DAE6ED5-77ED-4428-BB75-926FC5A47DB9}"/>
                </a:ext>
              </a:extLst>
            </p:cNvPr>
            <p:cNvSpPr/>
            <p:nvPr/>
          </p:nvSpPr>
          <p:spPr>
            <a:xfrm>
              <a:off x="2620441" y="2574412"/>
              <a:ext cx="439838" cy="219919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ángulo 21">
              <a:extLst>
                <a:ext uri="{FF2B5EF4-FFF2-40B4-BE49-F238E27FC236}">
                  <a16:creationId xmlns:a16="http://schemas.microsoft.com/office/drawing/2014/main" id="{C9F56A2E-3084-4A82-ABB0-86E6DB73C695}"/>
                </a:ext>
              </a:extLst>
            </p:cNvPr>
            <p:cNvSpPr/>
            <p:nvPr/>
          </p:nvSpPr>
          <p:spPr>
            <a:xfrm>
              <a:off x="2620441" y="3233542"/>
              <a:ext cx="439838" cy="219919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ángulo 22">
              <a:extLst>
                <a:ext uri="{FF2B5EF4-FFF2-40B4-BE49-F238E27FC236}">
                  <a16:creationId xmlns:a16="http://schemas.microsoft.com/office/drawing/2014/main" id="{12F35D86-DE5C-4765-9022-58E88469E003}"/>
                </a:ext>
              </a:extLst>
            </p:cNvPr>
            <p:cNvSpPr/>
            <p:nvPr/>
          </p:nvSpPr>
          <p:spPr>
            <a:xfrm>
              <a:off x="1266203" y="2574412"/>
              <a:ext cx="439838" cy="219919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ángulo 23">
              <a:extLst>
                <a:ext uri="{FF2B5EF4-FFF2-40B4-BE49-F238E27FC236}">
                  <a16:creationId xmlns:a16="http://schemas.microsoft.com/office/drawing/2014/main" id="{42E36C70-6E15-4C01-8D67-1BDFE5127805}"/>
                </a:ext>
              </a:extLst>
            </p:cNvPr>
            <p:cNvSpPr/>
            <p:nvPr/>
          </p:nvSpPr>
          <p:spPr>
            <a:xfrm>
              <a:off x="1266203" y="3233542"/>
              <a:ext cx="439838" cy="219919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kstfelt 3">
              <a:extLst>
                <a:ext uri="{FF2B5EF4-FFF2-40B4-BE49-F238E27FC236}">
                  <a16:creationId xmlns:a16="http://schemas.microsoft.com/office/drawing/2014/main" id="{869D2C93-F276-4AEF-B938-063397973E00}"/>
                </a:ext>
              </a:extLst>
            </p:cNvPr>
            <p:cNvSpPr txBox="1"/>
            <p:nvPr/>
          </p:nvSpPr>
          <p:spPr>
            <a:xfrm>
              <a:off x="1793381" y="2846935"/>
              <a:ext cx="73971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rtl="0"/>
              <a:r>
                <a:rPr lang="en-GB" sz="1600" spc="300" dirty="0"/>
                <a:t>DRV</a:t>
              </a:r>
            </a:p>
          </p:txBody>
        </p:sp>
        <p:sp>
          <p:nvSpPr>
            <p:cNvPr id="26" name="Tekstfelt 3">
              <a:extLst>
                <a:ext uri="{FF2B5EF4-FFF2-40B4-BE49-F238E27FC236}">
                  <a16:creationId xmlns:a16="http://schemas.microsoft.com/office/drawing/2014/main" id="{F6EEA995-7A9D-4BA0-BE59-E093B50E5796}"/>
                </a:ext>
              </a:extLst>
            </p:cNvPr>
            <p:cNvSpPr txBox="1"/>
            <p:nvPr/>
          </p:nvSpPr>
          <p:spPr>
            <a:xfrm>
              <a:off x="500033" y="2515094"/>
              <a:ext cx="9144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rtl="0"/>
              <a:r>
                <a:rPr lang="en-GB" sz="1600" spc="300" dirty="0"/>
                <a:t>PWM</a:t>
              </a:r>
            </a:p>
          </p:txBody>
        </p:sp>
        <p:sp>
          <p:nvSpPr>
            <p:cNvPr id="27" name="Tekstfelt 3">
              <a:extLst>
                <a:ext uri="{FF2B5EF4-FFF2-40B4-BE49-F238E27FC236}">
                  <a16:creationId xmlns:a16="http://schemas.microsoft.com/office/drawing/2014/main" id="{8FACA956-D551-4B95-A58C-3164613F2701}"/>
                </a:ext>
              </a:extLst>
            </p:cNvPr>
            <p:cNvSpPr txBox="1"/>
            <p:nvPr/>
          </p:nvSpPr>
          <p:spPr>
            <a:xfrm>
              <a:off x="2755553" y="2235858"/>
              <a:ext cx="113169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rtl="0"/>
              <a:r>
                <a:rPr lang="en-GB" sz="1600" spc="300" dirty="0"/>
                <a:t>OUT H</a:t>
              </a:r>
            </a:p>
          </p:txBody>
        </p:sp>
        <p:sp>
          <p:nvSpPr>
            <p:cNvPr id="28" name="Tekstfelt 3">
              <a:extLst>
                <a:ext uri="{FF2B5EF4-FFF2-40B4-BE49-F238E27FC236}">
                  <a16:creationId xmlns:a16="http://schemas.microsoft.com/office/drawing/2014/main" id="{6DC85FE4-FC0B-43A9-AF98-11E07ED03D3E}"/>
                </a:ext>
              </a:extLst>
            </p:cNvPr>
            <p:cNvSpPr txBox="1"/>
            <p:nvPr/>
          </p:nvSpPr>
          <p:spPr>
            <a:xfrm>
              <a:off x="2755553" y="2903026"/>
              <a:ext cx="113169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rtl="0"/>
              <a:r>
                <a:rPr lang="en-GB" sz="1600" spc="300" dirty="0"/>
                <a:t>OUT L</a:t>
              </a:r>
            </a:p>
          </p:txBody>
        </p:sp>
        <p:sp>
          <p:nvSpPr>
            <p:cNvPr id="30" name="Rectángulo 29">
              <a:extLst>
                <a:ext uri="{FF2B5EF4-FFF2-40B4-BE49-F238E27FC236}">
                  <a16:creationId xmlns:a16="http://schemas.microsoft.com/office/drawing/2014/main" id="{F80606AB-C2EA-442D-A09B-38EA1061ABF6}"/>
                </a:ext>
              </a:extLst>
            </p:cNvPr>
            <p:cNvSpPr/>
            <p:nvPr/>
          </p:nvSpPr>
          <p:spPr>
            <a:xfrm>
              <a:off x="3887251" y="2570393"/>
              <a:ext cx="817327" cy="219919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ángulo 30">
              <a:extLst>
                <a:ext uri="{FF2B5EF4-FFF2-40B4-BE49-F238E27FC236}">
                  <a16:creationId xmlns:a16="http://schemas.microsoft.com/office/drawing/2014/main" id="{CDF2F689-FA72-4CE3-A41A-30C2EC423174}"/>
                </a:ext>
              </a:extLst>
            </p:cNvPr>
            <p:cNvSpPr/>
            <p:nvPr/>
          </p:nvSpPr>
          <p:spPr>
            <a:xfrm>
              <a:off x="3887250" y="3233542"/>
              <a:ext cx="817327" cy="219919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" name="Conector recto 17">
              <a:extLst>
                <a:ext uri="{FF2B5EF4-FFF2-40B4-BE49-F238E27FC236}">
                  <a16:creationId xmlns:a16="http://schemas.microsoft.com/office/drawing/2014/main" id="{503F290B-AE0F-4FD5-A791-8E787255A546}"/>
                </a:ext>
              </a:extLst>
            </p:cNvPr>
            <p:cNvCxnSpPr>
              <a:stCxn id="5" idx="3"/>
              <a:endCxn id="30" idx="1"/>
            </p:cNvCxnSpPr>
            <p:nvPr/>
          </p:nvCxnSpPr>
          <p:spPr>
            <a:xfrm flipV="1">
              <a:off x="3060279" y="2680353"/>
              <a:ext cx="826972" cy="401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ector recto 35">
              <a:extLst>
                <a:ext uri="{FF2B5EF4-FFF2-40B4-BE49-F238E27FC236}">
                  <a16:creationId xmlns:a16="http://schemas.microsoft.com/office/drawing/2014/main" id="{EEDEB62D-1F5B-4268-8B32-F3352EEA6967}"/>
                </a:ext>
              </a:extLst>
            </p:cNvPr>
            <p:cNvCxnSpPr/>
            <p:nvPr/>
          </p:nvCxnSpPr>
          <p:spPr>
            <a:xfrm flipV="1">
              <a:off x="3060279" y="3334092"/>
              <a:ext cx="826972" cy="401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ector recto 37">
              <a:extLst>
                <a:ext uri="{FF2B5EF4-FFF2-40B4-BE49-F238E27FC236}">
                  <a16:creationId xmlns:a16="http://schemas.microsoft.com/office/drawing/2014/main" id="{A91995D9-C12E-470C-BE1C-8A6584BD6D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14223" y="2680352"/>
              <a:ext cx="433376" cy="1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ector recto 45">
              <a:extLst>
                <a:ext uri="{FF2B5EF4-FFF2-40B4-BE49-F238E27FC236}">
                  <a16:creationId xmlns:a16="http://schemas.microsoft.com/office/drawing/2014/main" id="{3599CD9B-D7AE-44AE-BC73-84514C58DE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14223" y="3346638"/>
              <a:ext cx="433376" cy="1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ector recto 46">
              <a:extLst>
                <a:ext uri="{FF2B5EF4-FFF2-40B4-BE49-F238E27FC236}">
                  <a16:creationId xmlns:a16="http://schemas.microsoft.com/office/drawing/2014/main" id="{55AC4A30-7D75-46F3-9BD2-F5D1F858B490}"/>
                </a:ext>
              </a:extLst>
            </p:cNvPr>
            <p:cNvCxnSpPr>
              <a:cxnSpLocks/>
            </p:cNvCxnSpPr>
            <p:nvPr/>
          </p:nvCxnSpPr>
          <p:spPr>
            <a:xfrm>
              <a:off x="5147599" y="2684372"/>
              <a:ext cx="0" cy="662267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ector recto 47">
              <a:extLst>
                <a:ext uri="{FF2B5EF4-FFF2-40B4-BE49-F238E27FC236}">
                  <a16:creationId xmlns:a16="http://schemas.microsoft.com/office/drawing/2014/main" id="{D65F11D4-FC7B-4BF2-B3A6-9E995873AD1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47600" y="3013496"/>
              <a:ext cx="861059" cy="1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ector recto 49">
              <a:extLst>
                <a:ext uri="{FF2B5EF4-FFF2-40B4-BE49-F238E27FC236}">
                  <a16:creationId xmlns:a16="http://schemas.microsoft.com/office/drawing/2014/main" id="{CBBC6C5A-9A3C-4A90-AC23-0B329F614114}"/>
                </a:ext>
              </a:extLst>
            </p:cNvPr>
            <p:cNvCxnSpPr>
              <a:cxnSpLocks/>
            </p:cNvCxnSpPr>
            <p:nvPr/>
          </p:nvCxnSpPr>
          <p:spPr>
            <a:xfrm>
              <a:off x="6008659" y="2671825"/>
              <a:ext cx="0" cy="662267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ector recto 54">
              <a:extLst>
                <a:ext uri="{FF2B5EF4-FFF2-40B4-BE49-F238E27FC236}">
                  <a16:creationId xmlns:a16="http://schemas.microsoft.com/office/drawing/2014/main" id="{48A84381-D5FE-4204-AB75-DDA0C326BE6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45819" y="2788809"/>
              <a:ext cx="261620" cy="1503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ector recto 57">
              <a:extLst>
                <a:ext uri="{FF2B5EF4-FFF2-40B4-BE49-F238E27FC236}">
                  <a16:creationId xmlns:a16="http://schemas.microsoft.com/office/drawing/2014/main" id="{A39105EA-F454-4AED-9CFB-8CCC833736DF}"/>
                </a:ext>
              </a:extLst>
            </p:cNvPr>
            <p:cNvCxnSpPr>
              <a:cxnSpLocks/>
            </p:cNvCxnSpPr>
            <p:nvPr/>
          </p:nvCxnSpPr>
          <p:spPr>
            <a:xfrm>
              <a:off x="6145819" y="3231136"/>
              <a:ext cx="26162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ector recto 61">
              <a:extLst>
                <a:ext uri="{FF2B5EF4-FFF2-40B4-BE49-F238E27FC236}">
                  <a16:creationId xmlns:a16="http://schemas.microsoft.com/office/drawing/2014/main" id="{1D40264B-322C-4C8F-A781-43BCC95CB07F}"/>
                </a:ext>
              </a:extLst>
            </p:cNvPr>
            <p:cNvCxnSpPr>
              <a:cxnSpLocks/>
            </p:cNvCxnSpPr>
            <p:nvPr/>
          </p:nvCxnSpPr>
          <p:spPr>
            <a:xfrm>
              <a:off x="6407439" y="3002957"/>
              <a:ext cx="0" cy="662267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ector recto 62">
              <a:extLst>
                <a:ext uri="{FF2B5EF4-FFF2-40B4-BE49-F238E27FC236}">
                  <a16:creationId xmlns:a16="http://schemas.microsoft.com/office/drawing/2014/main" id="{30955252-43E5-47DC-A159-304FE60619FB}"/>
                </a:ext>
              </a:extLst>
            </p:cNvPr>
            <p:cNvCxnSpPr>
              <a:cxnSpLocks/>
            </p:cNvCxnSpPr>
            <p:nvPr/>
          </p:nvCxnSpPr>
          <p:spPr>
            <a:xfrm>
              <a:off x="6407439" y="2471478"/>
              <a:ext cx="0" cy="317331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ector recto de flecha 65">
              <a:extLst>
                <a:ext uri="{FF2B5EF4-FFF2-40B4-BE49-F238E27FC236}">
                  <a16:creationId xmlns:a16="http://schemas.microsoft.com/office/drawing/2014/main" id="{0CC762C7-0071-41CD-9FD0-47F8E696FEF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45819" y="3002957"/>
              <a:ext cx="26162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ector recto 71">
              <a:extLst>
                <a:ext uri="{FF2B5EF4-FFF2-40B4-BE49-F238E27FC236}">
                  <a16:creationId xmlns:a16="http://schemas.microsoft.com/office/drawing/2014/main" id="{E370F85B-F26C-49E1-8427-2F80F93CBAE9}"/>
                </a:ext>
              </a:extLst>
            </p:cNvPr>
            <p:cNvCxnSpPr>
              <a:cxnSpLocks/>
            </p:cNvCxnSpPr>
            <p:nvPr/>
          </p:nvCxnSpPr>
          <p:spPr>
            <a:xfrm>
              <a:off x="6145819" y="2680352"/>
              <a:ext cx="0" cy="174793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ector recto 75">
              <a:extLst>
                <a:ext uri="{FF2B5EF4-FFF2-40B4-BE49-F238E27FC236}">
                  <a16:creationId xmlns:a16="http://schemas.microsoft.com/office/drawing/2014/main" id="{2BECAE6E-B2C8-4D31-92BA-3C70C2E5286E}"/>
                </a:ext>
              </a:extLst>
            </p:cNvPr>
            <p:cNvCxnSpPr>
              <a:cxnSpLocks/>
            </p:cNvCxnSpPr>
            <p:nvPr/>
          </p:nvCxnSpPr>
          <p:spPr>
            <a:xfrm>
              <a:off x="6145819" y="3146145"/>
              <a:ext cx="0" cy="174793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ector recto 76">
              <a:extLst>
                <a:ext uri="{FF2B5EF4-FFF2-40B4-BE49-F238E27FC236}">
                  <a16:creationId xmlns:a16="http://schemas.microsoft.com/office/drawing/2014/main" id="{75B62C2B-6060-48EA-8DB1-7367E6ADD73D}"/>
                </a:ext>
              </a:extLst>
            </p:cNvPr>
            <p:cNvCxnSpPr>
              <a:cxnSpLocks/>
            </p:cNvCxnSpPr>
            <p:nvPr/>
          </p:nvCxnSpPr>
          <p:spPr>
            <a:xfrm>
              <a:off x="6145819" y="2915560"/>
              <a:ext cx="0" cy="174793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Tekstfelt 3">
                  <a:extLst>
                    <a:ext uri="{FF2B5EF4-FFF2-40B4-BE49-F238E27FC236}">
                      <a16:creationId xmlns:a16="http://schemas.microsoft.com/office/drawing/2014/main" id="{955D3B55-6810-4458-8118-DD92C8DB1F0A}"/>
                    </a:ext>
                  </a:extLst>
                </p:cNvPr>
                <p:cNvSpPr txBox="1"/>
                <p:nvPr/>
              </p:nvSpPr>
              <p:spPr>
                <a:xfrm>
                  <a:off x="3838715" y="2167930"/>
                  <a:ext cx="914400" cy="3585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rtl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600" i="1" spc="30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1600" b="0" i="1" spc="300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s-ES" sz="1600" b="0" i="1" spc="300" smtClean="0">
                                <a:latin typeface="Cambria Math" panose="02040503050406030204" pitchFamily="18" charset="0"/>
                              </a:rPr>
                              <m:t>𝑙𝑖𝑚𝑖𝑡𝑖𝑛𝑔</m:t>
                            </m:r>
                          </m:sub>
                        </m:sSub>
                      </m:oMath>
                    </m:oMathPara>
                  </a14:m>
                  <a:endParaRPr lang="en-GB" sz="1600" spc="300" dirty="0"/>
                </a:p>
              </p:txBody>
            </p:sp>
          </mc:Choice>
          <mc:Fallback xmlns="">
            <p:sp>
              <p:nvSpPr>
                <p:cNvPr id="78" name="Tekstfelt 3">
                  <a:extLst>
                    <a:ext uri="{FF2B5EF4-FFF2-40B4-BE49-F238E27FC236}">
                      <a16:creationId xmlns:a16="http://schemas.microsoft.com/office/drawing/2014/main" id="{955D3B55-6810-4458-8118-DD92C8DB1F0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38715" y="2167930"/>
                  <a:ext cx="914400" cy="358560"/>
                </a:xfrm>
                <a:prstGeom prst="rect">
                  <a:avLst/>
                </a:prstGeom>
                <a:blipFill>
                  <a:blip r:embed="rId5"/>
                  <a:stretch>
                    <a:fillRect r="-26667" b="-678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159170252"/>
      </p:ext>
    </p:extLst>
  </p:cSld>
  <p:clrMapOvr>
    <a:masterClrMapping/>
  </p:clrMapOvr>
</p:sld>
</file>

<file path=ppt/theme/theme1.xml><?xml version="1.0" encoding="utf-8"?>
<a:theme xmlns:a="http://schemas.openxmlformats.org/drawingml/2006/main" name="AAU PowerPoint">
  <a:themeElements>
    <a:clrScheme name="AAU">
      <a:dk1>
        <a:srgbClr val="211A52"/>
      </a:dk1>
      <a:lt1>
        <a:srgbClr val="FFFFFF"/>
      </a:lt1>
      <a:dk2>
        <a:srgbClr val="76818B"/>
      </a:dk2>
      <a:lt2>
        <a:srgbClr val="BBC0C5"/>
      </a:lt2>
      <a:accent1>
        <a:srgbClr val="4D4875"/>
      </a:accent1>
      <a:accent2>
        <a:srgbClr val="A6A3BA"/>
      </a:accent2>
      <a:accent3>
        <a:srgbClr val="7A72CC"/>
      </a:accent3>
      <a:accent4>
        <a:srgbClr val="DF6752"/>
      </a:accent4>
      <a:accent5>
        <a:srgbClr val="BDB9E5"/>
      </a:accent5>
      <a:accent6>
        <a:srgbClr val="594FBF"/>
      </a:accent6>
      <a:hlink>
        <a:srgbClr val="9B95D9"/>
      </a:hlink>
      <a:folHlink>
        <a:srgbClr val="DEDCF2"/>
      </a:folHlink>
    </a:clrScheme>
    <a:fontScheme name="AAU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&amp;D-Powerpoint Template_16x9" id="{D6003E70-2833-4847-828A-A182BBF6C8FF}" vid="{85D7DE89-D8E2-D743-952C-ED1FA0F1847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B&amp;D-Powerpoint Template_16x9</Template>
  <TotalTime>891</TotalTime>
  <Words>1437</Words>
  <Application>Microsoft Office PowerPoint</Application>
  <PresentationFormat>Panorámica</PresentationFormat>
  <Paragraphs>337</Paragraphs>
  <Slides>27</Slides>
  <Notes>10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27</vt:i4>
      </vt:variant>
    </vt:vector>
  </HeadingPairs>
  <TitlesOfParts>
    <vt:vector size="33" baseType="lpstr">
      <vt:lpstr>Arial</vt:lpstr>
      <vt:lpstr>Calibri</vt:lpstr>
      <vt:lpstr>Cambria Math</vt:lpstr>
      <vt:lpstr>Source Sans Pro</vt:lpstr>
      <vt:lpstr>Wingdings</vt:lpstr>
      <vt:lpstr>AAU PowerPoint</vt:lpstr>
      <vt:lpstr>Questions</vt:lpstr>
      <vt:lpstr>Minimum and maximum number of panels</vt:lpstr>
      <vt:lpstr>Why are there more losses in diodes than MOSFETs</vt:lpstr>
      <vt:lpstr>DCM</vt:lpstr>
      <vt:lpstr>DCM</vt:lpstr>
      <vt:lpstr>DCM</vt:lpstr>
      <vt:lpstr>DCM</vt:lpstr>
      <vt:lpstr>DCM</vt:lpstr>
      <vt:lpstr>Limiting resistance</vt:lpstr>
      <vt:lpstr>Discharging resistor</vt:lpstr>
      <vt:lpstr>MPPT – Running frequency</vt:lpstr>
      <vt:lpstr>Hardware current sensor filtering</vt:lpstr>
      <vt:lpstr>Output capacitor sizing EVERYTHING IS WRONG</vt:lpstr>
      <vt:lpstr>Switching frequency – Maybe it is redundant to say it twice¿?</vt:lpstr>
      <vt:lpstr>Bypass diodes vs MICs – Consider revising</vt:lpstr>
      <vt:lpstr>Bypass diodes vs MICs - Consider revising</vt:lpstr>
      <vt:lpstr>Bypass diodes vs MICs - Consider revising</vt:lpstr>
      <vt:lpstr>MIC advantage over bypass diode - Consider revising</vt:lpstr>
      <vt:lpstr>Limitations of single diode PV model </vt:lpstr>
      <vt:lpstr>Limitations of single diode PV model </vt:lpstr>
      <vt:lpstr>Limitations of single diode PV model </vt:lpstr>
      <vt:lpstr>Another MPPT algorithm: Constant voltage</vt:lpstr>
      <vt:lpstr>Another MPPT algorithm: Fuzzy logic control – Remember to explain to the group</vt:lpstr>
      <vt:lpstr>Why bidirectional ?</vt:lpstr>
      <vt:lpstr>When does the MIC make sense in terms of cost/energy/efficiency?</vt:lpstr>
      <vt:lpstr>Passive components’ calculations</vt:lpstr>
      <vt:lpstr>Errors in the report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AAU Kommunikation</dc:creator>
  <cp:lastModifiedBy>Aitor Terán Menéndez</cp:lastModifiedBy>
  <cp:revision>503</cp:revision>
  <cp:lastPrinted>2017-03-09T03:48:56Z</cp:lastPrinted>
  <dcterms:created xsi:type="dcterms:W3CDTF">2016-11-10T06:07:03Z</dcterms:created>
  <dcterms:modified xsi:type="dcterms:W3CDTF">2019-01-09T15:29:55Z</dcterms:modified>
</cp:coreProperties>
</file>